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71" r:id="rId2"/>
    <p:sldId id="256" r:id="rId3"/>
    <p:sldId id="258" r:id="rId4"/>
    <p:sldId id="259" r:id="rId5"/>
    <p:sldId id="269" r:id="rId6"/>
    <p:sldId id="270" r:id="rId7"/>
    <p:sldId id="265" r:id="rId8"/>
    <p:sldId id="264" r:id="rId9"/>
    <p:sldId id="266" r:id="rId10"/>
    <p:sldId id="263" r:id="rId11"/>
    <p:sldId id="272"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5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66" d="100"/>
          <a:sy n="6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4/9/2024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023455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4/9/2024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520277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4/9/2024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451258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4/9/2024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174030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4/9/2024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84411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4/9/2024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740594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4/9/2024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481550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4/9/2024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868718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4/9/2024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506761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4/9/2024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397731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4/9/2024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32485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4/9/2024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280541610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www.slideshare.net/" TargetMode="External"/><Relationship Id="rId2" Type="http://schemas.openxmlformats.org/officeDocument/2006/relationships/image" Target="../media/image13.jpeg"/><Relationship Id="rId1" Type="http://schemas.openxmlformats.org/officeDocument/2006/relationships/slideLayout" Target="../slideLayouts/slideLayout9.xml"/><Relationship Id="rId4" Type="http://schemas.openxmlformats.org/officeDocument/2006/relationships/hyperlink" Target="https://medium.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timesnownews.com/" TargetMode="External"/><Relationship Id="rId7" Type="http://schemas.openxmlformats.org/officeDocument/2006/relationships/image" Target="../media/image16.png"/><Relationship Id="rId2" Type="http://schemas.openxmlformats.org/officeDocument/2006/relationships/hyperlink" Target="https://www.indiatoday.in/" TargetMode="External"/><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hyperlink" Target="https://www.indiatvnew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hyperlink" Target="https://www.nasa.go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wikipedia.org/" TargetMode="Externa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hyperlink" Target="https://www.historic-uk.com/" TargetMode="Externa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 Id="rId6" Type="http://schemas.openxmlformats.org/officeDocument/2006/relationships/hyperlink" Target="https://www.knocksense.com/"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ww.earth.org/" TargetMode="External"/><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s://www.iea.org/"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iea.org/" TargetMode="External"/><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climatechange.chicago.gov/"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hyperlink" Target="https://www.biofriendlyplanet.com/"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lide Number Placeholder 6">
            <a:extLst>
              <a:ext uri="{FF2B5EF4-FFF2-40B4-BE49-F238E27FC236}">
                <a16:creationId xmlns:a16="http://schemas.microsoft.com/office/drawing/2014/main" id="{E88D4BE7-A668-6B15-0182-A6CF79C5E2F3}"/>
              </a:ext>
            </a:extLst>
          </p:cNvPr>
          <p:cNvSpPr>
            <a:spLocks noGrp="1"/>
          </p:cNvSpPr>
          <p:nvPr>
            <p:ph type="sldNum" sz="quarter" idx="12"/>
          </p:nvPr>
        </p:nvSpPr>
        <p:spPr>
          <a:xfrm>
            <a:off x="11429999" y="6356350"/>
            <a:ext cx="521207" cy="365125"/>
          </a:xfrm>
        </p:spPr>
        <p:txBody>
          <a:bodyPr/>
          <a:lstStyle/>
          <a:p>
            <a:pPr>
              <a:spcAft>
                <a:spcPts val="600"/>
              </a:spcAft>
            </a:pPr>
            <a:fld id="{C68AC1EC-23E2-4F0E-A5A4-674EC8DB954E}" type="slidenum">
              <a:rPr lang="en-US" smtClean="0"/>
              <a:pPr>
                <a:spcAft>
                  <a:spcPts val="600"/>
                </a:spcAft>
              </a:pPr>
              <a:t>1</a:t>
            </a:fld>
            <a:endParaRPr lang="en-US"/>
          </a:p>
        </p:txBody>
      </p:sp>
    </p:spTree>
    <p:extLst>
      <p:ext uri="{BB962C8B-B14F-4D97-AF65-F5344CB8AC3E}">
        <p14:creationId xmlns:p14="http://schemas.microsoft.com/office/powerpoint/2010/main" val="389453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31244-4250-E32C-600D-9727C251405C}"/>
              </a:ext>
            </a:extLst>
          </p:cNvPr>
          <p:cNvSpPr/>
          <p:nvPr/>
        </p:nvSpPr>
        <p:spPr>
          <a:xfrm>
            <a:off x="0" y="0"/>
            <a:ext cx="1219200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10</a:t>
            </a:fld>
            <a:endParaRPr lang="en-US"/>
          </a:p>
        </p:txBody>
      </p:sp>
      <p:grpSp>
        <p:nvGrpSpPr>
          <p:cNvPr id="8" name="Group 7">
            <a:extLst>
              <a:ext uri="{FF2B5EF4-FFF2-40B4-BE49-F238E27FC236}">
                <a16:creationId xmlns:a16="http://schemas.microsoft.com/office/drawing/2014/main" id="{3F12D079-E8AB-ABE2-0AA0-2302AFD957FE}"/>
              </a:ext>
            </a:extLst>
          </p:cNvPr>
          <p:cNvGrpSpPr/>
          <p:nvPr/>
        </p:nvGrpSpPr>
        <p:grpSpPr>
          <a:xfrm>
            <a:off x="410807" y="136525"/>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E2946675-4703-181E-31D5-AC0F0EFD6AC8}"/>
              </a:ext>
            </a:extLst>
          </p:cNvPr>
          <p:cNvSpPr txBox="1"/>
          <p:nvPr/>
        </p:nvSpPr>
        <p:spPr>
          <a:xfrm>
            <a:off x="674575" y="106160"/>
            <a:ext cx="9506417" cy="400110"/>
          </a:xfrm>
          <a:prstGeom prst="rect">
            <a:avLst/>
          </a:prstGeom>
          <a:noFill/>
        </p:spPr>
        <p:txBody>
          <a:bodyPr wrap="square" rtlCol="0">
            <a:spAutoFit/>
          </a:bodyPr>
          <a:lstStyle/>
          <a:p>
            <a:r>
              <a:rPr lang="en-US" sz="2000" b="1" i="0" dirty="0">
                <a:solidFill>
                  <a:srgbClr val="C00000"/>
                </a:solidFill>
                <a:effectLst/>
                <a:latin typeface="Open Sans" panose="020B0606030504020204" pitchFamily="34" charset="0"/>
              </a:rPr>
              <a:t>Indian blackouts of July 2012 – 30 and 31 July </a:t>
            </a:r>
            <a:endParaRPr lang="en-IN" sz="2000" dirty="0">
              <a:solidFill>
                <a:srgbClr val="C00000"/>
              </a:solidFill>
            </a:endParaRPr>
          </a:p>
        </p:txBody>
      </p:sp>
      <p:pic>
        <p:nvPicPr>
          <p:cNvPr id="1028" name="Picture 4" descr="Blackout - Affected Regions (30 &amp; 31st July)&#10;&#10;&#10;&#10;&#10;                                               9&#10; ">
            <a:extLst>
              <a:ext uri="{FF2B5EF4-FFF2-40B4-BE49-F238E27FC236}">
                <a16:creationId xmlns:a16="http://schemas.microsoft.com/office/drawing/2014/main" id="{6D6ED10E-A641-6725-3195-AC91352975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62" t="21958" r="15667" b="14016"/>
          <a:stretch/>
        </p:blipFill>
        <p:spPr bwMode="auto">
          <a:xfrm>
            <a:off x="753952" y="506270"/>
            <a:ext cx="5342045" cy="54360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82DB4E0-CD7B-2C61-3DB8-F9214AAA6C8D}"/>
              </a:ext>
            </a:extLst>
          </p:cNvPr>
          <p:cNvSpPr txBox="1"/>
          <p:nvPr/>
        </p:nvSpPr>
        <p:spPr>
          <a:xfrm>
            <a:off x="6541477" y="877588"/>
            <a:ext cx="4375052" cy="2585323"/>
          </a:xfrm>
          <a:prstGeom prst="rect">
            <a:avLst/>
          </a:prstGeom>
          <a:noFill/>
        </p:spPr>
        <p:txBody>
          <a:bodyPr wrap="square" rtlCol="0">
            <a:spAutoFit/>
          </a:bodyPr>
          <a:lstStyle/>
          <a:p>
            <a:pPr algn="just"/>
            <a:r>
              <a:rPr lang="en-US" b="0" i="1" dirty="0">
                <a:solidFill>
                  <a:srgbClr val="242424"/>
                </a:solidFill>
                <a:effectLst/>
                <a:latin typeface="source-serif-pro"/>
              </a:rPr>
              <a:t>On 30 and 31 July 2012, two large-scale power blackouts occurred in India, which can easily be termed as the worst power crisis ever in the history of mankind. The first of the two outages affected nearly 350 million people, while the second one involved a whooping 670 million people, one-tenth of the world’s population and spread over 21 out of 28 Indian states.</a:t>
            </a:r>
            <a:endParaRPr lang="en-IN" dirty="0"/>
          </a:p>
        </p:txBody>
      </p:sp>
      <p:sp>
        <p:nvSpPr>
          <p:cNvPr id="3" name="TextBox 2">
            <a:extLst>
              <a:ext uri="{FF2B5EF4-FFF2-40B4-BE49-F238E27FC236}">
                <a16:creationId xmlns:a16="http://schemas.microsoft.com/office/drawing/2014/main" id="{22D3C3CA-311A-A745-A8CF-EF9128E6BC15}"/>
              </a:ext>
            </a:extLst>
          </p:cNvPr>
          <p:cNvSpPr txBox="1"/>
          <p:nvPr/>
        </p:nvSpPr>
        <p:spPr>
          <a:xfrm>
            <a:off x="714263" y="6231967"/>
            <a:ext cx="3467418" cy="564257"/>
          </a:xfrm>
          <a:prstGeom prst="rect">
            <a:avLst/>
          </a:prstGeom>
          <a:noFill/>
        </p:spPr>
        <p:txBody>
          <a:bodyPr wrap="square" rtlCol="0">
            <a:spAutoFit/>
          </a:bodyPr>
          <a:lstStyle/>
          <a:p>
            <a:pPr algn="l">
              <a:spcAft>
                <a:spcPts val="400"/>
              </a:spcAft>
            </a:pPr>
            <a:r>
              <a:rPr lang="en-US" sz="800" dirty="0"/>
              <a:t>Source: </a:t>
            </a:r>
          </a:p>
          <a:p>
            <a:pPr algn="l">
              <a:spcAft>
                <a:spcPts val="400"/>
              </a:spcAft>
            </a:pPr>
            <a:r>
              <a:rPr lang="en-US" sz="800" dirty="0">
                <a:latin typeface="Century" panose="02040604050505020304" pitchFamily="18" charset="0"/>
                <a:hlinkClick r:id="rId3"/>
              </a:rPr>
              <a:t>https://www.slideshare.net</a:t>
            </a:r>
            <a:r>
              <a:rPr lang="en-US" sz="800" dirty="0">
                <a:latin typeface="Century" panose="02040604050505020304" pitchFamily="18" charset="0"/>
              </a:rPr>
              <a:t> </a:t>
            </a:r>
          </a:p>
          <a:p>
            <a:pPr algn="l">
              <a:spcAft>
                <a:spcPts val="400"/>
              </a:spcAft>
            </a:pPr>
            <a:r>
              <a:rPr lang="en-US" sz="800" dirty="0">
                <a:latin typeface="Century" panose="02040604050505020304" pitchFamily="18" charset="0"/>
                <a:hlinkClick r:id="rId4"/>
              </a:rPr>
              <a:t>https://medium.com</a:t>
            </a:r>
            <a:r>
              <a:rPr lang="en-US" sz="800" dirty="0">
                <a:latin typeface="Century" panose="02040604050505020304" pitchFamily="18" charset="0"/>
              </a:rPr>
              <a:t> </a:t>
            </a:r>
          </a:p>
        </p:txBody>
      </p:sp>
    </p:spTree>
    <p:extLst>
      <p:ext uri="{BB962C8B-B14F-4D97-AF65-F5344CB8AC3E}">
        <p14:creationId xmlns:p14="http://schemas.microsoft.com/office/powerpoint/2010/main" val="2470263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31244-4250-E32C-600D-9727C251405C}"/>
              </a:ext>
            </a:extLst>
          </p:cNvPr>
          <p:cNvSpPr/>
          <p:nvPr/>
        </p:nvSpPr>
        <p:spPr>
          <a:xfrm>
            <a:off x="0" y="0"/>
            <a:ext cx="1219200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11</a:t>
            </a:fld>
            <a:endParaRPr lang="en-US"/>
          </a:p>
        </p:txBody>
      </p:sp>
      <p:grpSp>
        <p:nvGrpSpPr>
          <p:cNvPr id="8" name="Group 7">
            <a:extLst>
              <a:ext uri="{FF2B5EF4-FFF2-40B4-BE49-F238E27FC236}">
                <a16:creationId xmlns:a16="http://schemas.microsoft.com/office/drawing/2014/main" id="{3F12D079-E8AB-ABE2-0AA0-2302AFD957FE}"/>
              </a:ext>
            </a:extLst>
          </p:cNvPr>
          <p:cNvGrpSpPr/>
          <p:nvPr/>
        </p:nvGrpSpPr>
        <p:grpSpPr>
          <a:xfrm>
            <a:off x="410807" y="136525"/>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E2946675-4703-181E-31D5-AC0F0EFD6AC8}"/>
              </a:ext>
            </a:extLst>
          </p:cNvPr>
          <p:cNvSpPr txBox="1"/>
          <p:nvPr/>
        </p:nvSpPr>
        <p:spPr>
          <a:xfrm>
            <a:off x="674575" y="106160"/>
            <a:ext cx="9506417" cy="400110"/>
          </a:xfrm>
          <a:prstGeom prst="rect">
            <a:avLst/>
          </a:prstGeom>
          <a:noFill/>
        </p:spPr>
        <p:txBody>
          <a:bodyPr wrap="square" rtlCol="0">
            <a:spAutoFit/>
          </a:bodyPr>
          <a:lstStyle/>
          <a:p>
            <a:r>
              <a:rPr lang="en-US" sz="2000" b="1" i="0" dirty="0">
                <a:solidFill>
                  <a:srgbClr val="C00000"/>
                </a:solidFill>
                <a:effectLst/>
                <a:latin typeface="Open Sans" panose="020B0606030504020204" pitchFamily="34" charset="0"/>
              </a:rPr>
              <a:t>Mumbai Grid failure 2021</a:t>
            </a:r>
            <a:endParaRPr lang="en-IN" sz="2000" dirty="0">
              <a:solidFill>
                <a:srgbClr val="C00000"/>
              </a:solidFill>
            </a:endParaRPr>
          </a:p>
        </p:txBody>
      </p:sp>
      <p:sp>
        <p:nvSpPr>
          <p:cNvPr id="3" name="TextBox 2">
            <a:extLst>
              <a:ext uri="{FF2B5EF4-FFF2-40B4-BE49-F238E27FC236}">
                <a16:creationId xmlns:a16="http://schemas.microsoft.com/office/drawing/2014/main" id="{22D3C3CA-311A-A745-A8CF-EF9128E6BC15}"/>
              </a:ext>
            </a:extLst>
          </p:cNvPr>
          <p:cNvSpPr txBox="1"/>
          <p:nvPr/>
        </p:nvSpPr>
        <p:spPr>
          <a:xfrm>
            <a:off x="714263" y="6044032"/>
            <a:ext cx="3467418" cy="738664"/>
          </a:xfrm>
          <a:prstGeom prst="rect">
            <a:avLst/>
          </a:prstGeom>
          <a:noFill/>
        </p:spPr>
        <p:txBody>
          <a:bodyPr wrap="square" rtlCol="0">
            <a:spAutoFit/>
          </a:bodyPr>
          <a:lstStyle/>
          <a:p>
            <a:pPr algn="l">
              <a:spcAft>
                <a:spcPts val="400"/>
              </a:spcAft>
            </a:pPr>
            <a:r>
              <a:rPr lang="en-US" sz="800" dirty="0"/>
              <a:t>Source: </a:t>
            </a:r>
          </a:p>
          <a:p>
            <a:pPr>
              <a:spcAft>
                <a:spcPts val="400"/>
              </a:spcAft>
            </a:pPr>
            <a:r>
              <a:rPr lang="en-US" sz="800" dirty="0">
                <a:latin typeface="Century" panose="02040604050505020304" pitchFamily="18" charset="0"/>
                <a:hlinkClick r:id="rId2"/>
              </a:rPr>
              <a:t>https://www.indiatoday.in/</a:t>
            </a:r>
            <a:r>
              <a:rPr lang="en-US" sz="800" dirty="0">
                <a:latin typeface="Century" panose="02040604050505020304" pitchFamily="18" charset="0"/>
              </a:rPr>
              <a:t> </a:t>
            </a:r>
          </a:p>
          <a:p>
            <a:pPr>
              <a:spcAft>
                <a:spcPts val="400"/>
              </a:spcAft>
            </a:pPr>
            <a:r>
              <a:rPr lang="en-US" sz="800" dirty="0">
                <a:latin typeface="Century" panose="02040604050505020304" pitchFamily="18" charset="0"/>
                <a:hlinkClick r:id="rId3"/>
              </a:rPr>
              <a:t>https://www.timesnownews.com/</a:t>
            </a:r>
            <a:r>
              <a:rPr lang="en-US" sz="800" dirty="0">
                <a:latin typeface="Century" panose="02040604050505020304" pitchFamily="18" charset="0"/>
              </a:rPr>
              <a:t> </a:t>
            </a:r>
          </a:p>
          <a:p>
            <a:pPr>
              <a:spcAft>
                <a:spcPts val="400"/>
              </a:spcAft>
            </a:pPr>
            <a:r>
              <a:rPr lang="en-US" sz="800" dirty="0">
                <a:latin typeface="Century" panose="02040604050505020304" pitchFamily="18" charset="0"/>
                <a:hlinkClick r:id="rId4"/>
              </a:rPr>
              <a:t>https://www.indiatvnews.com/</a:t>
            </a:r>
            <a:r>
              <a:rPr lang="en-US" sz="800" dirty="0">
                <a:latin typeface="Century" panose="02040604050505020304" pitchFamily="18" charset="0"/>
              </a:rPr>
              <a:t> </a:t>
            </a:r>
          </a:p>
        </p:txBody>
      </p:sp>
      <p:pic>
        <p:nvPicPr>
          <p:cNvPr id="5" name="Picture 4">
            <a:extLst>
              <a:ext uri="{FF2B5EF4-FFF2-40B4-BE49-F238E27FC236}">
                <a16:creationId xmlns:a16="http://schemas.microsoft.com/office/drawing/2014/main" id="{AFF86939-8D4B-C285-95F3-4FEA81AB10B6}"/>
              </a:ext>
            </a:extLst>
          </p:cNvPr>
          <p:cNvPicPr>
            <a:picLocks noChangeAspect="1"/>
          </p:cNvPicPr>
          <p:nvPr/>
        </p:nvPicPr>
        <p:blipFill>
          <a:blip r:embed="rId5"/>
          <a:stretch>
            <a:fillRect/>
          </a:stretch>
        </p:blipFill>
        <p:spPr>
          <a:xfrm>
            <a:off x="949906" y="3429000"/>
            <a:ext cx="4333294" cy="2557788"/>
          </a:xfrm>
          <a:prstGeom prst="rect">
            <a:avLst/>
          </a:prstGeom>
        </p:spPr>
      </p:pic>
      <p:pic>
        <p:nvPicPr>
          <p:cNvPr id="1026" name="Picture 2" descr="Chinese cyber attack led to Mumbai power outage: Maharashtra Cyber Cell -  YouTube">
            <a:extLst>
              <a:ext uri="{FF2B5EF4-FFF2-40B4-BE49-F238E27FC236}">
                <a16:creationId xmlns:a16="http://schemas.microsoft.com/office/drawing/2014/main" id="{D096DA63-55C3-4C69-64EA-8D14AF2FBF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343" y="719775"/>
            <a:ext cx="4477657" cy="251868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BCB7D9A-50BC-9F6F-19DF-200903BBEBF4}"/>
              </a:ext>
            </a:extLst>
          </p:cNvPr>
          <p:cNvGrpSpPr/>
          <p:nvPr/>
        </p:nvGrpSpPr>
        <p:grpSpPr>
          <a:xfrm>
            <a:off x="5468529" y="992779"/>
            <a:ext cx="5996365" cy="4032029"/>
            <a:chOff x="5468529" y="992779"/>
            <a:chExt cx="5996365" cy="4032029"/>
          </a:xfrm>
        </p:grpSpPr>
        <p:pic>
          <p:nvPicPr>
            <p:cNvPr id="14" name="Picture 13">
              <a:extLst>
                <a:ext uri="{FF2B5EF4-FFF2-40B4-BE49-F238E27FC236}">
                  <a16:creationId xmlns:a16="http://schemas.microsoft.com/office/drawing/2014/main" id="{DD8CB05F-1FFA-9471-F4A5-2205683FA68D}"/>
                </a:ext>
              </a:extLst>
            </p:cNvPr>
            <p:cNvPicPr>
              <a:picLocks noChangeAspect="1"/>
            </p:cNvPicPr>
            <p:nvPr/>
          </p:nvPicPr>
          <p:blipFill rotWithShape="1">
            <a:blip r:embed="rId7"/>
            <a:srcRect r="11470"/>
            <a:stretch/>
          </p:blipFill>
          <p:spPr>
            <a:xfrm>
              <a:off x="5468529" y="992779"/>
              <a:ext cx="5996365" cy="1200318"/>
            </a:xfrm>
            <a:prstGeom prst="rect">
              <a:avLst/>
            </a:prstGeom>
          </p:spPr>
        </p:pic>
        <p:sp>
          <p:nvSpPr>
            <p:cNvPr id="16" name="TextBox 15">
              <a:extLst>
                <a:ext uri="{FF2B5EF4-FFF2-40B4-BE49-F238E27FC236}">
                  <a16:creationId xmlns:a16="http://schemas.microsoft.com/office/drawing/2014/main" id="{395E5A5E-261C-DD31-5092-27966FB26E11}"/>
                </a:ext>
              </a:extLst>
            </p:cNvPr>
            <p:cNvSpPr txBox="1"/>
            <p:nvPr/>
          </p:nvSpPr>
          <p:spPr>
            <a:xfrm>
              <a:off x="5518841" y="2347152"/>
              <a:ext cx="5946051" cy="2677656"/>
            </a:xfrm>
            <a:prstGeom prst="rect">
              <a:avLst/>
            </a:prstGeom>
            <a:noFill/>
          </p:spPr>
          <p:txBody>
            <a:bodyPr wrap="square" rtlCol="0">
              <a:spAutoFit/>
            </a:bodyPr>
            <a:lstStyle/>
            <a:p>
              <a:pPr algn="just"/>
              <a:r>
                <a:rPr lang="en-US" sz="2400" b="0" i="0" dirty="0">
                  <a:solidFill>
                    <a:srgbClr val="002060"/>
                  </a:solidFill>
                  <a:effectLst/>
                  <a:latin typeface="Rubik"/>
                </a:rPr>
                <a:t>The 100-page report confirms a malware attack was behind the blackout and said that about </a:t>
              </a:r>
              <a:r>
                <a:rPr lang="en-US" sz="2400" b="0" i="0" dirty="0">
                  <a:solidFill>
                    <a:srgbClr val="C00000"/>
                  </a:solidFill>
                  <a:effectLst/>
                  <a:latin typeface="Rubik"/>
                </a:rPr>
                <a:t>14 Trojan Horses and 8 GB of unaccounted data was found in the system</a:t>
              </a:r>
              <a:r>
                <a:rPr lang="en-US" sz="2400" b="0" i="0" dirty="0">
                  <a:solidFill>
                    <a:srgbClr val="002060"/>
                  </a:solidFill>
                  <a:effectLst/>
                  <a:latin typeface="Rubik"/>
                </a:rPr>
                <a:t>, which according to the investigation was installed in the Maharashtra State Electricity Board (MSEB) system by unverified sources.</a:t>
              </a:r>
              <a:endParaRPr lang="en-IN" sz="2400" dirty="0">
                <a:solidFill>
                  <a:srgbClr val="002060"/>
                </a:solidFill>
              </a:endParaRPr>
            </a:p>
          </p:txBody>
        </p:sp>
      </p:grpSp>
    </p:spTree>
    <p:extLst>
      <p:ext uri="{BB962C8B-B14F-4D97-AF65-F5344CB8AC3E}">
        <p14:creationId xmlns:p14="http://schemas.microsoft.com/office/powerpoint/2010/main" val="283962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31244-4250-E32C-600D-9727C251405C}"/>
              </a:ext>
            </a:extLst>
          </p:cNvPr>
          <p:cNvSpPr/>
          <p:nvPr/>
        </p:nvSpPr>
        <p:spPr>
          <a:xfrm>
            <a:off x="-5014" y="0"/>
            <a:ext cx="12197014"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endParaRPr lang="en-US" b="0" i="0" dirty="0">
              <a:solidFill>
                <a:srgbClr val="000000"/>
              </a:solidFill>
              <a:effectLst/>
              <a:highlight>
                <a:srgbClr val="FFFFFF"/>
              </a:highlight>
              <a:latin typeface="inherit"/>
            </a:endParaRPr>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12</a:t>
            </a:fld>
            <a:endParaRPr lang="en-US"/>
          </a:p>
        </p:txBody>
      </p:sp>
      <p:grpSp>
        <p:nvGrpSpPr>
          <p:cNvPr id="8" name="Group 7">
            <a:extLst>
              <a:ext uri="{FF2B5EF4-FFF2-40B4-BE49-F238E27FC236}">
                <a16:creationId xmlns:a16="http://schemas.microsoft.com/office/drawing/2014/main" id="{3F12D079-E8AB-ABE2-0AA0-2302AFD957FE}"/>
              </a:ext>
            </a:extLst>
          </p:cNvPr>
          <p:cNvGrpSpPr/>
          <p:nvPr/>
        </p:nvGrpSpPr>
        <p:grpSpPr>
          <a:xfrm>
            <a:off x="410807" y="136525"/>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51FAE730-17D1-B70E-4E9B-02590309359B}"/>
              </a:ext>
            </a:extLst>
          </p:cNvPr>
          <p:cNvGrpSpPr/>
          <p:nvPr/>
        </p:nvGrpSpPr>
        <p:grpSpPr>
          <a:xfrm>
            <a:off x="1141241" y="656189"/>
            <a:ext cx="9645748" cy="5077094"/>
            <a:chOff x="1141241" y="656189"/>
            <a:chExt cx="9645748" cy="5077094"/>
          </a:xfrm>
        </p:grpSpPr>
        <p:pic>
          <p:nvPicPr>
            <p:cNvPr id="15" name="Picture 14">
              <a:extLst>
                <a:ext uri="{FF2B5EF4-FFF2-40B4-BE49-F238E27FC236}">
                  <a16:creationId xmlns:a16="http://schemas.microsoft.com/office/drawing/2014/main" id="{EE22952A-D102-2B87-2209-D204D4798A86}"/>
                </a:ext>
              </a:extLst>
            </p:cNvPr>
            <p:cNvPicPr>
              <a:picLocks noChangeAspect="1"/>
            </p:cNvPicPr>
            <p:nvPr/>
          </p:nvPicPr>
          <p:blipFill>
            <a:blip r:embed="rId2"/>
            <a:stretch>
              <a:fillRect/>
            </a:stretch>
          </p:blipFill>
          <p:spPr>
            <a:xfrm>
              <a:off x="1141241" y="656189"/>
              <a:ext cx="9645748" cy="1888356"/>
            </a:xfrm>
            <a:prstGeom prst="rect">
              <a:avLst/>
            </a:prstGeom>
          </p:spPr>
        </p:pic>
        <p:pic>
          <p:nvPicPr>
            <p:cNvPr id="17" name="Picture 16">
              <a:extLst>
                <a:ext uri="{FF2B5EF4-FFF2-40B4-BE49-F238E27FC236}">
                  <a16:creationId xmlns:a16="http://schemas.microsoft.com/office/drawing/2014/main" id="{5E53D5B2-8F77-E295-ABDA-D2C11D1220E9}"/>
                </a:ext>
              </a:extLst>
            </p:cNvPr>
            <p:cNvPicPr>
              <a:picLocks noChangeAspect="1"/>
            </p:cNvPicPr>
            <p:nvPr/>
          </p:nvPicPr>
          <p:blipFill>
            <a:blip r:embed="rId3"/>
            <a:stretch>
              <a:fillRect/>
            </a:stretch>
          </p:blipFill>
          <p:spPr>
            <a:xfrm>
              <a:off x="1141241" y="2694464"/>
              <a:ext cx="9645745" cy="3038819"/>
            </a:xfrm>
            <a:prstGeom prst="rect">
              <a:avLst/>
            </a:prstGeom>
          </p:spPr>
        </p:pic>
      </p:grpSp>
      <p:sp>
        <p:nvSpPr>
          <p:cNvPr id="4" name="TextBox 3">
            <a:extLst>
              <a:ext uri="{FF2B5EF4-FFF2-40B4-BE49-F238E27FC236}">
                <a16:creationId xmlns:a16="http://schemas.microsoft.com/office/drawing/2014/main" id="{85D1FA67-1EDA-CAAC-DAEA-C9BEFFEC7650}"/>
              </a:ext>
            </a:extLst>
          </p:cNvPr>
          <p:cNvSpPr txBox="1"/>
          <p:nvPr/>
        </p:nvSpPr>
        <p:spPr>
          <a:xfrm>
            <a:off x="674575" y="106160"/>
            <a:ext cx="9506417" cy="400110"/>
          </a:xfrm>
          <a:prstGeom prst="rect">
            <a:avLst/>
          </a:prstGeom>
          <a:noFill/>
        </p:spPr>
        <p:txBody>
          <a:bodyPr wrap="square" rtlCol="0">
            <a:spAutoFit/>
          </a:bodyPr>
          <a:lstStyle/>
          <a:p>
            <a:r>
              <a:rPr lang="en-US" sz="2000" b="1" i="0" dirty="0">
                <a:solidFill>
                  <a:srgbClr val="C00000"/>
                </a:solidFill>
                <a:effectLst/>
                <a:latin typeface="Open Sans" panose="020B0606030504020204" pitchFamily="34" charset="0"/>
              </a:rPr>
              <a:t>Conclusion</a:t>
            </a:r>
            <a:endParaRPr lang="en-IN" sz="2000" dirty="0">
              <a:solidFill>
                <a:srgbClr val="C00000"/>
              </a:solidFill>
            </a:endParaRPr>
          </a:p>
        </p:txBody>
      </p:sp>
      <p:sp>
        <p:nvSpPr>
          <p:cNvPr id="16" name="TextBox 15">
            <a:extLst>
              <a:ext uri="{FF2B5EF4-FFF2-40B4-BE49-F238E27FC236}">
                <a16:creationId xmlns:a16="http://schemas.microsoft.com/office/drawing/2014/main" id="{A64699B1-BE43-A266-821D-F721A9B24EED}"/>
              </a:ext>
            </a:extLst>
          </p:cNvPr>
          <p:cNvSpPr txBox="1"/>
          <p:nvPr/>
        </p:nvSpPr>
        <p:spPr>
          <a:xfrm>
            <a:off x="877824" y="1423822"/>
            <a:ext cx="10552170" cy="1200329"/>
          </a:xfrm>
          <a:prstGeom prst="rect">
            <a:avLst/>
          </a:prstGeom>
          <a:solidFill>
            <a:srgbClr val="E8E5DA"/>
          </a:solidFill>
        </p:spPr>
        <p:txBody>
          <a:bodyPr wrap="square" rtlCol="0">
            <a:spAutoFit/>
          </a:bodyPr>
          <a:lstStyle/>
          <a:p>
            <a:pPr algn="just"/>
            <a:r>
              <a:rPr lang="en-US" b="0" i="0" dirty="0">
                <a:solidFill>
                  <a:srgbClr val="002060"/>
                </a:solidFill>
                <a:effectLst/>
                <a:latin typeface="Inter"/>
              </a:rPr>
              <a:t>The main takeaway is EVs, in certain circumstances, can have an improved environmental impact vs. conventional gas-powered vehicles. However, batteries, charging and various manufacturing processes still negatively affect the environment. More work must be done to ensure these vehicles are as eco-friendly as possible.</a:t>
            </a:r>
          </a:p>
        </p:txBody>
      </p:sp>
      <p:sp>
        <p:nvSpPr>
          <p:cNvPr id="18" name="TextBox 17">
            <a:extLst>
              <a:ext uri="{FF2B5EF4-FFF2-40B4-BE49-F238E27FC236}">
                <a16:creationId xmlns:a16="http://schemas.microsoft.com/office/drawing/2014/main" id="{66063DF5-9C51-DC98-7AC3-C758292F5A9D}"/>
              </a:ext>
            </a:extLst>
          </p:cNvPr>
          <p:cNvSpPr txBox="1"/>
          <p:nvPr/>
        </p:nvSpPr>
        <p:spPr>
          <a:xfrm>
            <a:off x="714263" y="6231967"/>
            <a:ext cx="3467418" cy="389850"/>
          </a:xfrm>
          <a:prstGeom prst="rect">
            <a:avLst/>
          </a:prstGeom>
          <a:noFill/>
        </p:spPr>
        <p:txBody>
          <a:bodyPr wrap="square" rtlCol="0">
            <a:spAutoFit/>
          </a:bodyPr>
          <a:lstStyle/>
          <a:p>
            <a:pPr algn="l">
              <a:spcAft>
                <a:spcPts val="400"/>
              </a:spcAft>
            </a:pPr>
            <a:r>
              <a:rPr lang="en-US" sz="800" dirty="0"/>
              <a:t>Source: </a:t>
            </a:r>
          </a:p>
          <a:p>
            <a:pPr algn="l">
              <a:spcAft>
                <a:spcPts val="400"/>
              </a:spcAft>
            </a:pPr>
            <a:r>
              <a:rPr lang="en-US" sz="800" dirty="0">
                <a:latin typeface="Century" panose="02040604050505020304" pitchFamily="18" charset="0"/>
                <a:hlinkClick r:id="rId4"/>
              </a:rPr>
              <a:t>https://www.nasa.gov</a:t>
            </a:r>
            <a:r>
              <a:rPr lang="en-US" sz="800" dirty="0">
                <a:latin typeface="Century" panose="02040604050505020304" pitchFamily="18" charset="0"/>
              </a:rPr>
              <a:t> </a:t>
            </a:r>
          </a:p>
        </p:txBody>
      </p:sp>
    </p:spTree>
    <p:extLst>
      <p:ext uri="{BB962C8B-B14F-4D97-AF65-F5344CB8AC3E}">
        <p14:creationId xmlns:p14="http://schemas.microsoft.com/office/powerpoint/2010/main" val="241176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2" presetClass="entr" presetSubtype="1"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additive="base">
                                        <p:cTn id="9" dur="500" fill="hold"/>
                                        <p:tgtEl>
                                          <p:spTgt spid="16"/>
                                        </p:tgtEl>
                                        <p:attrNameLst>
                                          <p:attrName>ppt_x</p:attrName>
                                        </p:attrNameLst>
                                      </p:cBhvr>
                                      <p:tavLst>
                                        <p:tav tm="0">
                                          <p:val>
                                            <p:strVal val="#ppt_x"/>
                                          </p:val>
                                        </p:tav>
                                        <p:tav tm="100000">
                                          <p:val>
                                            <p:strVal val="#ppt_x"/>
                                          </p:val>
                                        </p:tav>
                                      </p:tavLst>
                                    </p:anim>
                                    <p:anim calcmode="lin" valueType="num">
                                      <p:cBhvr additive="base">
                                        <p:cTn id="10"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31244-4250-E32C-600D-9727C251405C}"/>
              </a:ext>
            </a:extLst>
          </p:cNvPr>
          <p:cNvSpPr/>
          <p:nvPr/>
        </p:nvSpPr>
        <p:spPr>
          <a:xfrm>
            <a:off x="0" y="0"/>
            <a:ext cx="1219200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endParaRPr lang="en-US" b="0" i="0" dirty="0">
              <a:solidFill>
                <a:srgbClr val="000000"/>
              </a:solidFill>
              <a:effectLst/>
              <a:highlight>
                <a:srgbClr val="FFFFFF"/>
              </a:highlight>
              <a:latin typeface="inherit"/>
            </a:endParaRPr>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13</a:t>
            </a:fld>
            <a:endParaRPr lang="en-US"/>
          </a:p>
        </p:txBody>
      </p:sp>
      <p:grpSp>
        <p:nvGrpSpPr>
          <p:cNvPr id="8" name="Group 7">
            <a:extLst>
              <a:ext uri="{FF2B5EF4-FFF2-40B4-BE49-F238E27FC236}">
                <a16:creationId xmlns:a16="http://schemas.microsoft.com/office/drawing/2014/main" id="{3F12D079-E8AB-ABE2-0AA0-2302AFD957FE}"/>
              </a:ext>
            </a:extLst>
          </p:cNvPr>
          <p:cNvGrpSpPr/>
          <p:nvPr/>
        </p:nvGrpSpPr>
        <p:grpSpPr>
          <a:xfrm>
            <a:off x="410807" y="136525"/>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3B61C59F-4AEE-A119-DEC0-2A3D8D2F617B}"/>
              </a:ext>
            </a:extLst>
          </p:cNvPr>
          <p:cNvSpPr txBox="1"/>
          <p:nvPr/>
        </p:nvSpPr>
        <p:spPr>
          <a:xfrm>
            <a:off x="2829245" y="2870539"/>
            <a:ext cx="6649328" cy="1015663"/>
          </a:xfrm>
          <a:prstGeom prst="rect">
            <a:avLst/>
          </a:prstGeom>
          <a:noFill/>
        </p:spPr>
        <p:txBody>
          <a:bodyPr wrap="square" rtlCol="0">
            <a:spAutoFit/>
          </a:bodyPr>
          <a:lstStyle/>
          <a:p>
            <a:pPr algn="ctr"/>
            <a:r>
              <a:rPr lang="en-US" sz="6000" dirty="0">
                <a:solidFill>
                  <a:srgbClr val="FF0000"/>
                </a:solidFill>
              </a:rPr>
              <a:t>Any Question ?</a:t>
            </a:r>
            <a:endParaRPr lang="en-IN" sz="6000" dirty="0">
              <a:solidFill>
                <a:srgbClr val="FF0000"/>
              </a:solidFill>
            </a:endParaRPr>
          </a:p>
        </p:txBody>
      </p:sp>
    </p:spTree>
    <p:extLst>
      <p:ext uri="{BB962C8B-B14F-4D97-AF65-F5344CB8AC3E}">
        <p14:creationId xmlns:p14="http://schemas.microsoft.com/office/powerpoint/2010/main" val="253671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Bullock cart - Wikipedia">
            <a:extLst>
              <a:ext uri="{FF2B5EF4-FFF2-40B4-BE49-F238E27FC236}">
                <a16:creationId xmlns:a16="http://schemas.microsoft.com/office/drawing/2014/main" id="{0744989F-3FD0-7EE7-A0AA-FB928D7BC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565" y="697863"/>
            <a:ext cx="3467418" cy="2308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CBD09EA-B3E0-FF42-53FC-7A1249D0DD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50" b="1"/>
          <a:stretch/>
        </p:blipFill>
        <p:spPr bwMode="auto">
          <a:xfrm>
            <a:off x="6247727" y="844158"/>
            <a:ext cx="4276292" cy="3510110"/>
          </a:xfrm>
          <a:prstGeom prst="rect">
            <a:avLst/>
          </a:prstGeom>
          <a:solidFill>
            <a:srgbClr val="FFFFFF"/>
          </a:solidFill>
        </p:spPr>
      </p:pic>
      <p:sp>
        <p:nvSpPr>
          <p:cNvPr id="1045" name="Date Placeholder 4">
            <a:extLst>
              <a:ext uri="{FF2B5EF4-FFF2-40B4-BE49-F238E27FC236}">
                <a16:creationId xmlns:a16="http://schemas.microsoft.com/office/drawing/2014/main" id="{5F204156-EA17-9F38-746F-47D9E99791BE}"/>
              </a:ext>
            </a:extLst>
          </p:cNvPr>
          <p:cNvSpPr>
            <a:spLocks noGrp="1"/>
          </p:cNvSpPr>
          <p:nvPr>
            <p:ph type="dt" sz="half" idx="10"/>
          </p:nvPr>
        </p:nvSpPr>
        <p:spPr>
          <a:xfrm>
            <a:off x="8686799" y="6356350"/>
            <a:ext cx="2743200" cy="365125"/>
          </a:xfrm>
        </p:spPr>
        <p:txBody>
          <a:bodyPr/>
          <a:lstStyle/>
          <a:p>
            <a:pPr algn="r">
              <a:spcAft>
                <a:spcPts val="600"/>
              </a:spcAft>
            </a:pPr>
            <a:fld id="{3DF7BC28-59DE-4F83-B4A1-497203279FAD}" type="datetime1">
              <a:rPr lang="en-US" smtClean="0">
                <a:solidFill>
                  <a:schemeClr val="tx1"/>
                </a:solidFill>
                <a:latin typeface="Century" panose="02040604050505020304" pitchFamily="18" charset="0"/>
              </a:rPr>
              <a:pPr algn="r">
                <a:spcAft>
                  <a:spcPts val="600"/>
                </a:spcAft>
              </a:pPr>
              <a:t>4/9/2024</a:t>
            </a:fld>
            <a:endParaRPr lang="en-US" dirty="0">
              <a:solidFill>
                <a:schemeClr val="tx1"/>
              </a:solidFill>
              <a:latin typeface="Century" panose="02040604050505020304" pitchFamily="18" charset="0"/>
            </a:endParaRPr>
          </a:p>
        </p:txBody>
      </p:sp>
      <p:sp>
        <p:nvSpPr>
          <p:cNvPr id="1047" name="Slide Number Placeholder 6">
            <a:extLst>
              <a:ext uri="{FF2B5EF4-FFF2-40B4-BE49-F238E27FC236}">
                <a16:creationId xmlns:a16="http://schemas.microsoft.com/office/drawing/2014/main" id="{E88D4BE7-A668-6B15-0182-A6CF79C5E2F3}"/>
              </a:ext>
            </a:extLst>
          </p:cNvPr>
          <p:cNvSpPr>
            <a:spLocks noGrp="1"/>
          </p:cNvSpPr>
          <p:nvPr>
            <p:ph type="sldNum" sz="quarter" idx="12"/>
          </p:nvPr>
        </p:nvSpPr>
        <p:spPr>
          <a:xfrm>
            <a:off x="11429999" y="6356350"/>
            <a:ext cx="521207" cy="365125"/>
          </a:xfrm>
        </p:spPr>
        <p:txBody>
          <a:bodyPr/>
          <a:lstStyle/>
          <a:p>
            <a:pPr>
              <a:spcAft>
                <a:spcPts val="600"/>
              </a:spcAft>
            </a:pPr>
            <a:fld id="{C68AC1EC-23E2-4F0E-A5A4-674EC8DB954E}" type="slidenum">
              <a:rPr lang="en-US" smtClean="0"/>
              <a:pPr>
                <a:spcAft>
                  <a:spcPts val="600"/>
                </a:spcAft>
              </a:pPr>
              <a:t>2</a:t>
            </a:fld>
            <a:endParaRPr lang="en-US"/>
          </a:p>
        </p:txBody>
      </p:sp>
      <p:pic>
        <p:nvPicPr>
          <p:cNvPr id="1030" name="Picture 6" descr="Hansom Cab">
            <a:extLst>
              <a:ext uri="{FF2B5EF4-FFF2-40B4-BE49-F238E27FC236}">
                <a16:creationId xmlns:a16="http://schemas.microsoft.com/office/drawing/2014/main" id="{8A586CEA-B7C7-F1BE-1981-3AA8BD2D7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485" y="3068829"/>
            <a:ext cx="2397616" cy="3091308"/>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BE155269-83FD-906D-E03E-2DFF77C490EB}"/>
              </a:ext>
            </a:extLst>
          </p:cNvPr>
          <p:cNvGrpSpPr/>
          <p:nvPr/>
        </p:nvGrpSpPr>
        <p:grpSpPr>
          <a:xfrm>
            <a:off x="410807" y="352166"/>
            <a:ext cx="11370385" cy="6151997"/>
            <a:chOff x="449580" y="329487"/>
            <a:chExt cx="11370385" cy="6151997"/>
          </a:xfrm>
        </p:grpSpPr>
        <p:cxnSp>
          <p:nvCxnSpPr>
            <p:cNvPr id="6" name="Straight Connector 5">
              <a:extLst>
                <a:ext uri="{FF2B5EF4-FFF2-40B4-BE49-F238E27FC236}">
                  <a16:creationId xmlns:a16="http://schemas.microsoft.com/office/drawing/2014/main" id="{CDE4187A-1331-5531-6376-1D35C5FF9F69}"/>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0863783-983A-221D-CF4B-D46EEA7794CE}"/>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C367979-A78B-F57E-B6EE-C9E420FEC5E6}"/>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80F396D-63C1-F8A9-36F9-6F76DE0BC1FA}"/>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pic>
        <p:nvPicPr>
          <p:cNvPr id="26" name="Picture 25">
            <a:extLst>
              <a:ext uri="{FF2B5EF4-FFF2-40B4-BE49-F238E27FC236}">
                <a16:creationId xmlns:a16="http://schemas.microsoft.com/office/drawing/2014/main" id="{253CC676-856A-C607-53D5-78B18B263BA9}"/>
              </a:ext>
            </a:extLst>
          </p:cNvPr>
          <p:cNvPicPr>
            <a:picLocks noChangeAspect="1"/>
          </p:cNvPicPr>
          <p:nvPr/>
        </p:nvPicPr>
        <p:blipFill>
          <a:blip r:embed="rId5"/>
          <a:stretch>
            <a:fillRect/>
          </a:stretch>
        </p:blipFill>
        <p:spPr>
          <a:xfrm>
            <a:off x="4234879" y="2525645"/>
            <a:ext cx="7716327" cy="1971950"/>
          </a:xfrm>
          <a:prstGeom prst="rect">
            <a:avLst/>
          </a:prstGeom>
        </p:spPr>
      </p:pic>
      <p:sp>
        <p:nvSpPr>
          <p:cNvPr id="2" name="TextBox 1">
            <a:extLst>
              <a:ext uri="{FF2B5EF4-FFF2-40B4-BE49-F238E27FC236}">
                <a16:creationId xmlns:a16="http://schemas.microsoft.com/office/drawing/2014/main" id="{BDCDD404-B8D0-D432-7F28-6933102CEB29}"/>
              </a:ext>
            </a:extLst>
          </p:cNvPr>
          <p:cNvSpPr txBox="1"/>
          <p:nvPr/>
        </p:nvSpPr>
        <p:spPr>
          <a:xfrm>
            <a:off x="714263" y="6231967"/>
            <a:ext cx="3467418" cy="564257"/>
          </a:xfrm>
          <a:prstGeom prst="rect">
            <a:avLst/>
          </a:prstGeom>
          <a:noFill/>
        </p:spPr>
        <p:txBody>
          <a:bodyPr wrap="square" rtlCol="0">
            <a:spAutoFit/>
          </a:bodyPr>
          <a:lstStyle/>
          <a:p>
            <a:pPr algn="l">
              <a:spcAft>
                <a:spcPts val="400"/>
              </a:spcAft>
            </a:pPr>
            <a:r>
              <a:rPr lang="en-US" sz="800" dirty="0"/>
              <a:t>Source: </a:t>
            </a:r>
          </a:p>
          <a:p>
            <a:pPr algn="l">
              <a:spcAft>
                <a:spcPts val="400"/>
              </a:spcAft>
            </a:pPr>
            <a:r>
              <a:rPr lang="en-US" sz="800" dirty="0">
                <a:latin typeface="Century" panose="02040604050505020304" pitchFamily="18" charset="0"/>
                <a:hlinkClick r:id="rId6"/>
              </a:rPr>
              <a:t>https://www.historic-uk.com/</a:t>
            </a:r>
            <a:endParaRPr lang="en-US" sz="800" dirty="0">
              <a:latin typeface="Century" panose="02040604050505020304" pitchFamily="18" charset="0"/>
            </a:endParaRPr>
          </a:p>
          <a:p>
            <a:pPr algn="l">
              <a:spcAft>
                <a:spcPts val="400"/>
              </a:spcAft>
            </a:pPr>
            <a:r>
              <a:rPr lang="en-US" sz="800" dirty="0">
                <a:latin typeface="Century" panose="02040604050505020304" pitchFamily="18" charset="0"/>
                <a:hlinkClick r:id="rId7"/>
              </a:rPr>
              <a:t>https://Wikipedia.org</a:t>
            </a:r>
            <a:r>
              <a:rPr lang="en-US" sz="800" dirty="0">
                <a:latin typeface="Century" panose="02040604050505020304" pitchFamily="18" charset="0"/>
              </a:rPr>
              <a:t> </a:t>
            </a:r>
          </a:p>
        </p:txBody>
      </p:sp>
    </p:spTree>
    <p:extLst>
      <p:ext uri="{BB962C8B-B14F-4D97-AF65-F5344CB8AC3E}">
        <p14:creationId xmlns:p14="http://schemas.microsoft.com/office/powerpoint/2010/main" val="92233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B5235CB-6BF8-28AB-E73F-8645CBE53E73}"/>
              </a:ext>
            </a:extLst>
          </p:cNvPr>
          <p:cNvSpPr>
            <a:spLocks noGrp="1"/>
          </p:cNvSpPr>
          <p:nvPr>
            <p:ph type="sldNum" sz="quarter" idx="12"/>
          </p:nvPr>
        </p:nvSpPr>
        <p:spPr/>
        <p:txBody>
          <a:bodyPr/>
          <a:lstStyle/>
          <a:p>
            <a:fld id="{C68AC1EC-23E2-4F0E-A5A4-674EC8DB954E}" type="slidenum">
              <a:rPr lang="en-US" smtClean="0"/>
              <a:t>3</a:t>
            </a:fld>
            <a:endParaRPr lang="en-US"/>
          </a:p>
        </p:txBody>
      </p:sp>
      <p:grpSp>
        <p:nvGrpSpPr>
          <p:cNvPr id="8" name="Group 7">
            <a:extLst>
              <a:ext uri="{FF2B5EF4-FFF2-40B4-BE49-F238E27FC236}">
                <a16:creationId xmlns:a16="http://schemas.microsoft.com/office/drawing/2014/main" id="{54655A23-2811-E44F-1C5A-819274FF75D3}"/>
              </a:ext>
            </a:extLst>
          </p:cNvPr>
          <p:cNvGrpSpPr/>
          <p:nvPr/>
        </p:nvGrpSpPr>
        <p:grpSpPr>
          <a:xfrm>
            <a:off x="410807" y="352166"/>
            <a:ext cx="11370385" cy="6151997"/>
            <a:chOff x="449580" y="329487"/>
            <a:chExt cx="11370385" cy="6151997"/>
          </a:xfrm>
        </p:grpSpPr>
        <p:cxnSp>
          <p:nvCxnSpPr>
            <p:cNvPr id="9" name="Straight Connector 8">
              <a:extLst>
                <a:ext uri="{FF2B5EF4-FFF2-40B4-BE49-F238E27FC236}">
                  <a16:creationId xmlns:a16="http://schemas.microsoft.com/office/drawing/2014/main" id="{631D1E1A-02EF-D573-82B5-478D606C3329}"/>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2BD8651-FFF5-03B0-0492-CE2C7A99125C}"/>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E9BF5A6-7FAF-145F-72DE-0EA6E7465EF2}"/>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7E87A59-906E-B561-B729-F0352D31D05E}"/>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pic>
        <p:nvPicPr>
          <p:cNvPr id="6146" name="Picture 2" descr="Petrol vs Diesel Cars in India &amp; Which One is Best for You?">
            <a:extLst>
              <a:ext uri="{FF2B5EF4-FFF2-40B4-BE49-F238E27FC236}">
                <a16:creationId xmlns:a16="http://schemas.microsoft.com/office/drawing/2014/main" id="{97A4D2CA-26C6-4DB6-3869-1B5F04719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764009"/>
            <a:ext cx="4330800" cy="30078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urvanchal Expressway connecting Lucknow to Ghazipur to go public in January">
            <a:extLst>
              <a:ext uri="{FF2B5EF4-FFF2-40B4-BE49-F238E27FC236}">
                <a16:creationId xmlns:a16="http://schemas.microsoft.com/office/drawing/2014/main" id="{827D31CC-530B-6034-0C3E-1CB10CA84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24" y="3318932"/>
            <a:ext cx="4330796" cy="279697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Data-driven testing needed to address vehicle pollution in Delhi-NCR, say  experts, ET Auto">
            <a:extLst>
              <a:ext uri="{FF2B5EF4-FFF2-40B4-BE49-F238E27FC236}">
                <a16:creationId xmlns:a16="http://schemas.microsoft.com/office/drawing/2014/main" id="{3AD5B1A1-00B8-8D5B-D76A-218B59332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153" y="764009"/>
            <a:ext cx="5668023" cy="31399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05D92C2-556F-908C-C444-461140AC1173}"/>
              </a:ext>
            </a:extLst>
          </p:cNvPr>
          <p:cNvPicPr>
            <a:picLocks noChangeAspect="1"/>
          </p:cNvPicPr>
          <p:nvPr/>
        </p:nvPicPr>
        <p:blipFill>
          <a:blip r:embed="rId5"/>
          <a:stretch>
            <a:fillRect/>
          </a:stretch>
        </p:blipFill>
        <p:spPr>
          <a:xfrm>
            <a:off x="3436803" y="2296530"/>
            <a:ext cx="8514403" cy="2264939"/>
          </a:xfrm>
          <a:prstGeom prst="rect">
            <a:avLst/>
          </a:prstGeom>
        </p:spPr>
      </p:pic>
      <p:sp>
        <p:nvSpPr>
          <p:cNvPr id="2" name="TextBox 1">
            <a:extLst>
              <a:ext uri="{FF2B5EF4-FFF2-40B4-BE49-F238E27FC236}">
                <a16:creationId xmlns:a16="http://schemas.microsoft.com/office/drawing/2014/main" id="{7526AB2B-37A5-FC66-FF0F-DBF559C4064D}"/>
              </a:ext>
            </a:extLst>
          </p:cNvPr>
          <p:cNvSpPr txBox="1"/>
          <p:nvPr/>
        </p:nvSpPr>
        <p:spPr>
          <a:xfrm>
            <a:off x="714262" y="6124572"/>
            <a:ext cx="3467418" cy="759182"/>
          </a:xfrm>
          <a:prstGeom prst="rect">
            <a:avLst/>
          </a:prstGeom>
          <a:noFill/>
        </p:spPr>
        <p:txBody>
          <a:bodyPr wrap="square" rtlCol="0">
            <a:spAutoFit/>
          </a:bodyPr>
          <a:lstStyle/>
          <a:p>
            <a:pPr algn="l">
              <a:spcAft>
                <a:spcPts val="50"/>
              </a:spcAft>
            </a:pPr>
            <a:r>
              <a:rPr lang="en-US" sz="800" u="sng" dirty="0">
                <a:latin typeface="Century" panose="02040604050505020304" pitchFamily="18" charset="0"/>
              </a:rPr>
              <a:t>Source:</a:t>
            </a:r>
          </a:p>
          <a:p>
            <a:pPr algn="l">
              <a:spcAft>
                <a:spcPts val="50"/>
              </a:spcAft>
            </a:pPr>
            <a:r>
              <a:rPr lang="en-US" sz="800" u="sng" dirty="0">
                <a:latin typeface="Century" panose="02040604050505020304" pitchFamily="18" charset="0"/>
              </a:rPr>
              <a:t>Digit Insurance</a:t>
            </a:r>
          </a:p>
          <a:p>
            <a:pPr>
              <a:spcAft>
                <a:spcPts val="50"/>
              </a:spcAft>
            </a:pPr>
            <a:r>
              <a:rPr lang="en-US" sz="800" dirty="0">
                <a:latin typeface="Century" panose="02040604050505020304" pitchFamily="18" charset="0"/>
              </a:rPr>
              <a:t>ET AUTO</a:t>
            </a:r>
          </a:p>
          <a:p>
            <a:pPr>
              <a:spcAft>
                <a:spcPts val="50"/>
              </a:spcAft>
            </a:pPr>
            <a:r>
              <a:rPr lang="en-US" sz="800" dirty="0">
                <a:latin typeface="Century" panose="02040604050505020304" pitchFamily="18" charset="0"/>
              </a:rPr>
              <a:t>Times of India</a:t>
            </a:r>
          </a:p>
          <a:p>
            <a:pPr>
              <a:spcAft>
                <a:spcPts val="50"/>
              </a:spcAft>
            </a:pPr>
            <a:r>
              <a:rPr lang="en-US" sz="800" dirty="0">
                <a:latin typeface="Century" panose="02040604050505020304" pitchFamily="18" charset="0"/>
                <a:hlinkClick r:id="rId6"/>
              </a:rPr>
              <a:t>https://www.knocksense.com/</a:t>
            </a:r>
            <a:r>
              <a:rPr lang="en-US" sz="800" dirty="0">
                <a:latin typeface="Century" panose="02040604050505020304" pitchFamily="18" charset="0"/>
              </a:rPr>
              <a:t> </a:t>
            </a:r>
          </a:p>
        </p:txBody>
      </p:sp>
    </p:spTree>
    <p:extLst>
      <p:ext uri="{BB962C8B-B14F-4D97-AF65-F5344CB8AC3E}">
        <p14:creationId xmlns:p14="http://schemas.microsoft.com/office/powerpoint/2010/main" val="344689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animEffect transition="in" filter="wipe(down)">
                                      <p:cBhvr>
                                        <p:cTn id="7" dur="500"/>
                                        <p:tgtEl>
                                          <p:spTgt spid="615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F12D079-E8AB-ABE2-0AA0-2302AFD957FE}"/>
              </a:ext>
            </a:extLst>
          </p:cNvPr>
          <p:cNvGrpSpPr/>
          <p:nvPr/>
        </p:nvGrpSpPr>
        <p:grpSpPr>
          <a:xfrm>
            <a:off x="410807" y="352166"/>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D4A1499F-BF27-D397-2FD7-ED02A444985A}"/>
              </a:ext>
            </a:extLst>
          </p:cNvPr>
          <p:cNvSpPr/>
          <p:nvPr/>
        </p:nvSpPr>
        <p:spPr>
          <a:xfrm>
            <a:off x="0" y="0"/>
            <a:ext cx="1219200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4</a:t>
            </a:fld>
            <a:endParaRPr lang="en-US"/>
          </a:p>
        </p:txBody>
      </p:sp>
      <p:pic>
        <p:nvPicPr>
          <p:cNvPr id="5122" name="Picture 2" descr="Best Electric Cars How To Buy An Electric Car: EV Guide, 50% OFF">
            <a:extLst>
              <a:ext uri="{FF2B5EF4-FFF2-40B4-BE49-F238E27FC236}">
                <a16:creationId xmlns:a16="http://schemas.microsoft.com/office/drawing/2014/main" id="{C4776463-B57C-135F-E13C-CF5033D5E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1446157"/>
            <a:ext cx="6537322" cy="3987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CE8459-9D44-50B0-027D-22C30321273F}"/>
              </a:ext>
            </a:extLst>
          </p:cNvPr>
          <p:cNvSpPr txBox="1"/>
          <p:nvPr/>
        </p:nvSpPr>
        <p:spPr>
          <a:xfrm>
            <a:off x="12191997" y="1076825"/>
            <a:ext cx="12191999" cy="1938992"/>
          </a:xfrm>
          <a:prstGeom prst="rect">
            <a:avLst/>
          </a:prstGeom>
          <a:noFill/>
        </p:spPr>
        <p:txBody>
          <a:bodyPr wrap="square" rtlCol="0">
            <a:spAutoFit/>
          </a:bodyPr>
          <a:lstStyle/>
          <a:p>
            <a:pPr algn="ctr"/>
            <a:r>
              <a:rPr lang="en-US" sz="12000" b="1" dirty="0">
                <a:solidFill>
                  <a:schemeClr val="bg1"/>
                </a:solidFill>
                <a:latin typeface="Century" panose="02040604050505020304" pitchFamily="18" charset="0"/>
              </a:rPr>
              <a:t>Are EVs </a:t>
            </a:r>
            <a:r>
              <a:rPr lang="en-US" sz="12000" b="1" dirty="0">
                <a:solidFill>
                  <a:srgbClr val="00B050"/>
                </a:solidFill>
                <a:latin typeface="Century" panose="02040604050505020304" pitchFamily="18" charset="0"/>
              </a:rPr>
              <a:t>Green</a:t>
            </a:r>
            <a:r>
              <a:rPr lang="en-US" sz="12000" b="1" dirty="0">
                <a:solidFill>
                  <a:schemeClr val="bg1"/>
                </a:solidFill>
                <a:latin typeface="Century" panose="02040604050505020304" pitchFamily="18" charset="0"/>
              </a:rPr>
              <a:t>?</a:t>
            </a:r>
            <a:endParaRPr lang="en-IN" sz="12000" b="1" dirty="0">
              <a:solidFill>
                <a:schemeClr val="bg1"/>
              </a:solidFill>
              <a:latin typeface="Century" panose="02040604050505020304" pitchFamily="18" charset="0"/>
            </a:endParaRPr>
          </a:p>
        </p:txBody>
      </p:sp>
      <p:sp>
        <p:nvSpPr>
          <p:cNvPr id="13" name="TextBox 12">
            <a:extLst>
              <a:ext uri="{FF2B5EF4-FFF2-40B4-BE49-F238E27FC236}">
                <a16:creationId xmlns:a16="http://schemas.microsoft.com/office/drawing/2014/main" id="{57B16E53-7644-A912-8712-D36D254DD829}"/>
              </a:ext>
            </a:extLst>
          </p:cNvPr>
          <p:cNvSpPr txBox="1"/>
          <p:nvPr/>
        </p:nvSpPr>
        <p:spPr>
          <a:xfrm>
            <a:off x="-2" y="3015817"/>
            <a:ext cx="12191999" cy="36933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txBody>
          <a:bodyPr wrap="square" rtlCol="0">
            <a:spAutoFit/>
          </a:bodyPr>
          <a:lstStyle/>
          <a:p>
            <a:pPr algn="ctr"/>
            <a:r>
              <a:rPr lang="en-US" sz="1800" b="0" i="0" u="none" strike="noStrike" spc="1000" dirty="0">
                <a:solidFill>
                  <a:schemeClr val="bg1"/>
                </a:solidFill>
                <a:effectLst/>
                <a:latin typeface="Century" panose="02040604050505020304" pitchFamily="18" charset="0"/>
              </a:rPr>
              <a:t>Negative Environmental Impacts of EVs</a:t>
            </a:r>
            <a:endParaRPr lang="en-IN" spc="1000" dirty="0">
              <a:solidFill>
                <a:schemeClr val="bg1"/>
              </a:solidFill>
              <a:latin typeface="Century" panose="02040604050505020304" pitchFamily="18" charset="0"/>
            </a:endParaRPr>
          </a:p>
        </p:txBody>
      </p:sp>
      <p:sp>
        <p:nvSpPr>
          <p:cNvPr id="15" name="TextBox 14">
            <a:extLst>
              <a:ext uri="{FF2B5EF4-FFF2-40B4-BE49-F238E27FC236}">
                <a16:creationId xmlns:a16="http://schemas.microsoft.com/office/drawing/2014/main" id="{2567114F-DAA9-4650-9D88-10595E3CDE00}"/>
              </a:ext>
            </a:extLst>
          </p:cNvPr>
          <p:cNvSpPr txBox="1"/>
          <p:nvPr/>
        </p:nvSpPr>
        <p:spPr>
          <a:xfrm>
            <a:off x="5276850" y="4686300"/>
            <a:ext cx="2138287" cy="954107"/>
          </a:xfrm>
          <a:prstGeom prst="rect">
            <a:avLst/>
          </a:prstGeom>
          <a:noFill/>
        </p:spPr>
        <p:txBody>
          <a:bodyPr wrap="square" rtlCol="0">
            <a:spAutoFit/>
          </a:bodyPr>
          <a:lstStyle/>
          <a:p>
            <a:pPr algn="ctr"/>
            <a:r>
              <a:rPr lang="en-US" dirty="0">
                <a:solidFill>
                  <a:schemeClr val="tx1">
                    <a:lumMod val="85000"/>
                    <a:lumOff val="15000"/>
                  </a:schemeClr>
                </a:solidFill>
              </a:rPr>
              <a:t>By</a:t>
            </a:r>
          </a:p>
          <a:p>
            <a:pPr algn="ctr"/>
            <a:r>
              <a:rPr lang="en-US" dirty="0">
                <a:solidFill>
                  <a:schemeClr val="tx1">
                    <a:lumMod val="85000"/>
                    <a:lumOff val="15000"/>
                  </a:schemeClr>
                </a:solidFill>
              </a:rPr>
              <a:t>Abhijeet Vaibhav</a:t>
            </a:r>
          </a:p>
          <a:p>
            <a:pPr algn="ctr"/>
            <a:r>
              <a:rPr lang="en-US" dirty="0">
                <a:solidFill>
                  <a:schemeClr val="tx1">
                    <a:lumMod val="85000"/>
                    <a:lumOff val="15000"/>
                  </a:schemeClr>
                </a:solidFill>
              </a:rPr>
              <a:t>B.Tech. 3</a:t>
            </a:r>
            <a:r>
              <a:rPr lang="en-US" sz="2000" baseline="30000" dirty="0">
                <a:solidFill>
                  <a:schemeClr val="tx1">
                    <a:lumMod val="85000"/>
                    <a:lumOff val="15000"/>
                  </a:schemeClr>
                </a:solidFill>
              </a:rPr>
              <a:t>rd</a:t>
            </a:r>
            <a:r>
              <a:rPr lang="en-US" sz="2000" dirty="0">
                <a:solidFill>
                  <a:schemeClr val="tx1">
                    <a:lumMod val="85000"/>
                    <a:lumOff val="15000"/>
                  </a:schemeClr>
                </a:solidFill>
              </a:rPr>
              <a:t> year</a:t>
            </a:r>
            <a:endParaRPr lang="en-IN" dirty="0">
              <a:solidFill>
                <a:schemeClr val="tx1">
                  <a:lumMod val="85000"/>
                  <a:lumOff val="15000"/>
                </a:schemeClr>
              </a:solidFill>
            </a:endParaRPr>
          </a:p>
        </p:txBody>
      </p:sp>
      <p:sp>
        <p:nvSpPr>
          <p:cNvPr id="3" name="TextBox 2">
            <a:extLst>
              <a:ext uri="{FF2B5EF4-FFF2-40B4-BE49-F238E27FC236}">
                <a16:creationId xmlns:a16="http://schemas.microsoft.com/office/drawing/2014/main" id="{BA82BF87-C690-F47D-0003-A0104464CAC7}"/>
              </a:ext>
            </a:extLst>
          </p:cNvPr>
          <p:cNvSpPr txBox="1"/>
          <p:nvPr/>
        </p:nvSpPr>
        <p:spPr>
          <a:xfrm>
            <a:off x="714263" y="6231967"/>
            <a:ext cx="3467418" cy="389850"/>
          </a:xfrm>
          <a:prstGeom prst="rect">
            <a:avLst/>
          </a:prstGeom>
          <a:noFill/>
        </p:spPr>
        <p:txBody>
          <a:bodyPr wrap="square" rtlCol="0">
            <a:spAutoFit/>
          </a:bodyPr>
          <a:lstStyle/>
          <a:p>
            <a:pPr algn="l">
              <a:spcAft>
                <a:spcPts val="400"/>
              </a:spcAft>
            </a:pPr>
            <a:r>
              <a:rPr lang="en-US" sz="800" dirty="0"/>
              <a:t>Source: </a:t>
            </a:r>
          </a:p>
          <a:p>
            <a:pPr algn="l">
              <a:spcAft>
                <a:spcPts val="400"/>
              </a:spcAft>
            </a:pPr>
            <a:r>
              <a:rPr lang="en-US" sz="800" dirty="0">
                <a:latin typeface="Century" panose="02040604050505020304" pitchFamily="18" charset="0"/>
              </a:rPr>
              <a:t>Google Images</a:t>
            </a:r>
          </a:p>
        </p:txBody>
      </p:sp>
    </p:spTree>
    <p:extLst>
      <p:ext uri="{BB962C8B-B14F-4D97-AF65-F5344CB8AC3E}">
        <p14:creationId xmlns:p14="http://schemas.microsoft.com/office/powerpoint/2010/main" val="23782750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35" presetClass="path" presetSubtype="0" accel="50000" decel="50000" fill="hold" grpId="0" nodeType="withEffect">
                                  <p:stCondLst>
                                    <p:cond delay="0"/>
                                  </p:stCondLst>
                                  <p:childTnLst>
                                    <p:animMotion origin="layout" path="M 0 3.7037E-7 L -1 3.7037E-7 " pathEditMode="relative" rAng="0" ptsTypes="AA">
                                      <p:cBhvr>
                                        <p:cTn id="9" dur="2000" fill="hold"/>
                                        <p:tgtEl>
                                          <p:spTgt spid="4"/>
                                        </p:tgtEl>
                                        <p:attrNameLst>
                                          <p:attrName>ppt_x</p:attrName>
                                          <p:attrName>ppt_y</p:attrName>
                                        </p:attrNameLst>
                                      </p:cBhvr>
                                      <p:rCtr x="-50000" y="0"/>
                                    </p:animMotion>
                                  </p:childTnLst>
                                </p:cTn>
                              </p:par>
                              <p:par>
                                <p:cTn id="10" presetID="35" presetClass="path" presetSubtype="0" accel="50000" decel="50000" fill="hold" nodeType="withEffect">
                                  <p:stCondLst>
                                    <p:cond delay="0"/>
                                  </p:stCondLst>
                                  <p:childTnLst>
                                    <p:animMotion origin="layout" path="M -4.16667E-6 -3.7037E-7 L -0.63073 -0.00162 " pathEditMode="relative" rAng="0" ptsTypes="AA">
                                      <p:cBhvr>
                                        <p:cTn id="11" dur="2000" fill="hold"/>
                                        <p:tgtEl>
                                          <p:spTgt spid="5122"/>
                                        </p:tgtEl>
                                        <p:attrNameLst>
                                          <p:attrName>ppt_x</p:attrName>
                                          <p:attrName>ppt_y</p:attrName>
                                        </p:attrNameLst>
                                      </p:cBhvr>
                                      <p:rCtr x="-31536" y="-93"/>
                                    </p:animMotion>
                                  </p:childTnLst>
                                </p:cTn>
                              </p:par>
                            </p:childTnLst>
                          </p:cTn>
                        </p:par>
                        <p:par>
                          <p:cTn id="12" fill="hold">
                            <p:stCondLst>
                              <p:cond delay="2000"/>
                            </p:stCondLst>
                            <p:childTnLst>
                              <p:par>
                                <p:cTn id="13" presetID="16" presetClass="entr" presetSubtype="37"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childTnLst>
                          </p:cTn>
                        </p:par>
                        <p:par>
                          <p:cTn id="16" fill="hold">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3"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31244-4250-E32C-600D-9727C251405C}"/>
              </a:ext>
            </a:extLst>
          </p:cNvPr>
          <p:cNvSpPr/>
          <p:nvPr/>
        </p:nvSpPr>
        <p:spPr>
          <a:xfrm>
            <a:off x="0" y="0"/>
            <a:ext cx="12191991" cy="685799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endParaRPr lang="en-US" b="0" i="0" dirty="0">
              <a:solidFill>
                <a:srgbClr val="000000"/>
              </a:solidFill>
              <a:effectLst/>
              <a:highlight>
                <a:srgbClr val="FFFFFF"/>
              </a:highlight>
              <a:latin typeface="inherit"/>
            </a:endParaRPr>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5</a:t>
            </a:fld>
            <a:endParaRPr lang="en-US"/>
          </a:p>
        </p:txBody>
      </p:sp>
      <p:grpSp>
        <p:nvGrpSpPr>
          <p:cNvPr id="8" name="Group 7">
            <a:extLst>
              <a:ext uri="{FF2B5EF4-FFF2-40B4-BE49-F238E27FC236}">
                <a16:creationId xmlns:a16="http://schemas.microsoft.com/office/drawing/2014/main" id="{3F12D079-E8AB-ABE2-0AA0-2302AFD957FE}"/>
              </a:ext>
            </a:extLst>
          </p:cNvPr>
          <p:cNvGrpSpPr/>
          <p:nvPr/>
        </p:nvGrpSpPr>
        <p:grpSpPr>
          <a:xfrm>
            <a:off x="410807" y="136525"/>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E2946675-4703-181E-31D5-AC0F0EFD6AC8}"/>
              </a:ext>
            </a:extLst>
          </p:cNvPr>
          <p:cNvSpPr txBox="1"/>
          <p:nvPr/>
        </p:nvSpPr>
        <p:spPr>
          <a:xfrm>
            <a:off x="674575" y="106160"/>
            <a:ext cx="9506417" cy="400110"/>
          </a:xfrm>
          <a:prstGeom prst="rect">
            <a:avLst/>
          </a:prstGeom>
          <a:noFill/>
        </p:spPr>
        <p:txBody>
          <a:bodyPr wrap="square" rtlCol="0">
            <a:spAutoFit/>
          </a:bodyPr>
          <a:lstStyle/>
          <a:p>
            <a:r>
              <a:rPr lang="en-US" sz="2000" b="1" i="0" dirty="0">
                <a:solidFill>
                  <a:srgbClr val="C00000"/>
                </a:solidFill>
                <a:effectLst/>
                <a:latin typeface="Open Sans" panose="020B0606030504020204" pitchFamily="34" charset="0"/>
              </a:rPr>
              <a:t>Vehicle Whole Life Carbon Emission Analysis</a:t>
            </a:r>
            <a:endParaRPr lang="en-IN" sz="2000" dirty="0">
              <a:solidFill>
                <a:srgbClr val="C00000"/>
              </a:solidFill>
            </a:endParaRPr>
          </a:p>
        </p:txBody>
      </p:sp>
      <p:pic>
        <p:nvPicPr>
          <p:cNvPr id="4" name="Picture 3">
            <a:extLst>
              <a:ext uri="{FF2B5EF4-FFF2-40B4-BE49-F238E27FC236}">
                <a16:creationId xmlns:a16="http://schemas.microsoft.com/office/drawing/2014/main" id="{A184AB03-7FA5-0B87-8B2D-4D8567B6DA78}"/>
              </a:ext>
            </a:extLst>
          </p:cNvPr>
          <p:cNvPicPr>
            <a:picLocks noChangeAspect="1"/>
          </p:cNvPicPr>
          <p:nvPr/>
        </p:nvPicPr>
        <p:blipFill rotWithShape="1">
          <a:blip r:embed="rId2"/>
          <a:srcRect l="6665" t="15553" r="4786" b="474"/>
          <a:stretch/>
        </p:blipFill>
        <p:spPr>
          <a:xfrm>
            <a:off x="2527672" y="1442473"/>
            <a:ext cx="7440109" cy="3639784"/>
          </a:xfrm>
          <a:prstGeom prst="rect">
            <a:avLst/>
          </a:prstGeom>
        </p:spPr>
      </p:pic>
      <p:sp>
        <p:nvSpPr>
          <p:cNvPr id="3" name="TextBox 2">
            <a:extLst>
              <a:ext uri="{FF2B5EF4-FFF2-40B4-BE49-F238E27FC236}">
                <a16:creationId xmlns:a16="http://schemas.microsoft.com/office/drawing/2014/main" id="{642CDD79-9EDF-1932-B70C-0474BAC43ECF}"/>
              </a:ext>
            </a:extLst>
          </p:cNvPr>
          <p:cNvSpPr txBox="1"/>
          <p:nvPr/>
        </p:nvSpPr>
        <p:spPr>
          <a:xfrm>
            <a:off x="714263" y="6231967"/>
            <a:ext cx="3467418" cy="389850"/>
          </a:xfrm>
          <a:prstGeom prst="rect">
            <a:avLst/>
          </a:prstGeom>
          <a:noFill/>
        </p:spPr>
        <p:txBody>
          <a:bodyPr wrap="square" rtlCol="0">
            <a:spAutoFit/>
          </a:bodyPr>
          <a:lstStyle/>
          <a:p>
            <a:pPr algn="l">
              <a:spcAft>
                <a:spcPts val="400"/>
              </a:spcAft>
            </a:pPr>
            <a:r>
              <a:rPr lang="en-US" sz="800" dirty="0"/>
              <a:t>Source: </a:t>
            </a:r>
          </a:p>
          <a:p>
            <a:pPr algn="l">
              <a:spcAft>
                <a:spcPts val="400"/>
              </a:spcAft>
            </a:pPr>
            <a:r>
              <a:rPr lang="en-US" sz="800" dirty="0">
                <a:latin typeface="Century" panose="02040604050505020304" pitchFamily="18" charset="0"/>
                <a:hlinkClick r:id="rId3"/>
              </a:rPr>
              <a:t>https://www.earth.org</a:t>
            </a:r>
            <a:endParaRPr lang="en-US" sz="800" dirty="0">
              <a:latin typeface="Century" panose="02040604050505020304" pitchFamily="18" charset="0"/>
            </a:endParaRPr>
          </a:p>
        </p:txBody>
      </p:sp>
    </p:spTree>
    <p:extLst>
      <p:ext uri="{BB962C8B-B14F-4D97-AF65-F5344CB8AC3E}">
        <p14:creationId xmlns:p14="http://schemas.microsoft.com/office/powerpoint/2010/main" val="36977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31244-4250-E32C-600D-9727C251405C}"/>
              </a:ext>
            </a:extLst>
          </p:cNvPr>
          <p:cNvSpPr/>
          <p:nvPr/>
        </p:nvSpPr>
        <p:spPr>
          <a:xfrm>
            <a:off x="0" y="0"/>
            <a:ext cx="1219200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6</a:t>
            </a:fld>
            <a:endParaRPr lang="en-US"/>
          </a:p>
        </p:txBody>
      </p:sp>
      <p:grpSp>
        <p:nvGrpSpPr>
          <p:cNvPr id="8" name="Group 7">
            <a:extLst>
              <a:ext uri="{FF2B5EF4-FFF2-40B4-BE49-F238E27FC236}">
                <a16:creationId xmlns:a16="http://schemas.microsoft.com/office/drawing/2014/main" id="{3F12D079-E8AB-ABE2-0AA0-2302AFD957FE}"/>
              </a:ext>
            </a:extLst>
          </p:cNvPr>
          <p:cNvGrpSpPr/>
          <p:nvPr/>
        </p:nvGrpSpPr>
        <p:grpSpPr>
          <a:xfrm>
            <a:off x="410807" y="136525"/>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E2946675-4703-181E-31D5-AC0F0EFD6AC8}"/>
              </a:ext>
            </a:extLst>
          </p:cNvPr>
          <p:cNvSpPr txBox="1"/>
          <p:nvPr/>
        </p:nvSpPr>
        <p:spPr>
          <a:xfrm>
            <a:off x="674575" y="106160"/>
            <a:ext cx="9506417" cy="400110"/>
          </a:xfrm>
          <a:prstGeom prst="rect">
            <a:avLst/>
          </a:prstGeom>
          <a:noFill/>
        </p:spPr>
        <p:txBody>
          <a:bodyPr wrap="square" rtlCol="0">
            <a:spAutoFit/>
          </a:bodyPr>
          <a:lstStyle/>
          <a:p>
            <a:r>
              <a:rPr lang="en-US" sz="2000" b="1" i="0" dirty="0">
                <a:solidFill>
                  <a:srgbClr val="C00000"/>
                </a:solidFill>
                <a:effectLst/>
                <a:latin typeface="Open Sans" panose="020B0606030504020204" pitchFamily="34" charset="0"/>
              </a:rPr>
              <a:t>EVs are Not </a:t>
            </a:r>
            <a:r>
              <a:rPr lang="en-US" sz="2000" b="1" i="0" dirty="0">
                <a:solidFill>
                  <a:srgbClr val="00B050"/>
                </a:solidFill>
                <a:effectLst/>
                <a:latin typeface="Open Sans" panose="020B0606030504020204" pitchFamily="34" charset="0"/>
              </a:rPr>
              <a:t>Green</a:t>
            </a:r>
            <a:endParaRPr lang="en-IN" sz="2000" dirty="0">
              <a:solidFill>
                <a:srgbClr val="00B050"/>
              </a:solidFill>
            </a:endParaRPr>
          </a:p>
        </p:txBody>
      </p:sp>
      <p:sp>
        <p:nvSpPr>
          <p:cNvPr id="3" name="TextBox 2">
            <a:extLst>
              <a:ext uri="{FF2B5EF4-FFF2-40B4-BE49-F238E27FC236}">
                <a16:creationId xmlns:a16="http://schemas.microsoft.com/office/drawing/2014/main" id="{2432DE97-0F21-96C6-9CDE-61661FD0D87D}"/>
              </a:ext>
            </a:extLst>
          </p:cNvPr>
          <p:cNvSpPr txBox="1"/>
          <p:nvPr/>
        </p:nvSpPr>
        <p:spPr>
          <a:xfrm>
            <a:off x="909707" y="519365"/>
            <a:ext cx="10412274" cy="51997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800" b="0" i="0" dirty="0">
                <a:solidFill>
                  <a:srgbClr val="002060"/>
                </a:solidFill>
                <a:effectLst/>
                <a:latin typeface="adobe-caslon-pro"/>
              </a:rPr>
              <a:t>To produce one tonne of lithium (enough for ~100 car batteries) requires approximately 2 million tonnes of water, which makes battery production an extremely water-intensive practice.</a:t>
            </a:r>
          </a:p>
          <a:p>
            <a:pPr marL="285750" indent="-285750" algn="just">
              <a:lnSpc>
                <a:spcPct val="150000"/>
              </a:lnSpc>
              <a:buFont typeface="Arial" panose="020B0604020202020204" pitchFamily="34" charset="0"/>
              <a:buChar char="•"/>
            </a:pPr>
            <a:r>
              <a:rPr lang="en-US" sz="2800" b="0" i="0" dirty="0">
                <a:solidFill>
                  <a:srgbClr val="002060"/>
                </a:solidFill>
                <a:effectLst/>
                <a:latin typeface="adobe-caslon-pro"/>
              </a:rPr>
              <a:t>In Chile, 65% of region water was used for lithium extraction.</a:t>
            </a:r>
          </a:p>
          <a:p>
            <a:pPr marL="285750" indent="-285750" algn="just">
              <a:lnSpc>
                <a:spcPct val="150000"/>
              </a:lnSpc>
              <a:buFont typeface="Arial" panose="020B0604020202020204" pitchFamily="34" charset="0"/>
              <a:buChar char="•"/>
            </a:pPr>
            <a:r>
              <a:rPr lang="en-US" sz="2800" b="0" i="0" dirty="0">
                <a:solidFill>
                  <a:srgbClr val="002060"/>
                </a:solidFill>
                <a:effectLst/>
                <a:latin typeface="adobe-caslon-pro"/>
              </a:rPr>
              <a:t>Nickel and cobalt have similar reputations</a:t>
            </a:r>
          </a:p>
          <a:p>
            <a:pPr marL="285750" indent="-285750" algn="just">
              <a:lnSpc>
                <a:spcPct val="150000"/>
              </a:lnSpc>
              <a:buFont typeface="Arial" panose="020B0604020202020204" pitchFamily="34" charset="0"/>
              <a:buChar char="•"/>
            </a:pPr>
            <a:r>
              <a:rPr lang="en-US" sz="2800" b="0" i="0" dirty="0">
                <a:solidFill>
                  <a:srgbClr val="002060"/>
                </a:solidFill>
                <a:effectLst/>
                <a:latin typeface="adobe-caslon-pro"/>
              </a:rPr>
              <a:t>Only 5% of the world’s total batteries are currently recycled</a:t>
            </a:r>
          </a:p>
          <a:p>
            <a:pPr marL="285750" indent="-285750" algn="just">
              <a:lnSpc>
                <a:spcPct val="150000"/>
              </a:lnSpc>
              <a:buFont typeface="Arial" panose="020B0604020202020204" pitchFamily="34" charset="0"/>
              <a:buChar char="•"/>
            </a:pPr>
            <a:r>
              <a:rPr lang="en-US" sz="2800" b="0" i="0" dirty="0">
                <a:solidFill>
                  <a:srgbClr val="002060"/>
                </a:solidFill>
                <a:effectLst/>
                <a:latin typeface="adobe-caslon-pro"/>
              </a:rPr>
              <a:t>Nickel, cobalt, and lithium, which are finite resources, leading to even more environmental harm</a:t>
            </a:r>
            <a:endParaRPr lang="en-IN" dirty="0">
              <a:solidFill>
                <a:srgbClr val="002060"/>
              </a:solidFill>
            </a:endParaRPr>
          </a:p>
        </p:txBody>
      </p:sp>
      <p:sp>
        <p:nvSpPr>
          <p:cNvPr id="4" name="TextBox 3">
            <a:extLst>
              <a:ext uri="{FF2B5EF4-FFF2-40B4-BE49-F238E27FC236}">
                <a16:creationId xmlns:a16="http://schemas.microsoft.com/office/drawing/2014/main" id="{9A72FBCE-278D-BCB7-2FAB-94ADBB106F95}"/>
              </a:ext>
            </a:extLst>
          </p:cNvPr>
          <p:cNvSpPr txBox="1"/>
          <p:nvPr/>
        </p:nvSpPr>
        <p:spPr>
          <a:xfrm>
            <a:off x="714263" y="6231967"/>
            <a:ext cx="3467418" cy="389850"/>
          </a:xfrm>
          <a:prstGeom prst="rect">
            <a:avLst/>
          </a:prstGeom>
          <a:noFill/>
        </p:spPr>
        <p:txBody>
          <a:bodyPr wrap="square" rtlCol="0">
            <a:spAutoFit/>
          </a:bodyPr>
          <a:lstStyle/>
          <a:p>
            <a:pPr algn="l">
              <a:spcAft>
                <a:spcPts val="400"/>
              </a:spcAft>
            </a:pPr>
            <a:r>
              <a:rPr lang="en-US" sz="800" dirty="0"/>
              <a:t>Source: </a:t>
            </a:r>
          </a:p>
          <a:p>
            <a:pPr algn="l">
              <a:spcAft>
                <a:spcPts val="400"/>
              </a:spcAft>
            </a:pPr>
            <a:r>
              <a:rPr lang="en-US" sz="800" dirty="0">
                <a:latin typeface="Century" panose="02040604050505020304" pitchFamily="18" charset="0"/>
                <a:hlinkClick r:id="rId2"/>
              </a:rPr>
              <a:t>https://www.iea.org</a:t>
            </a:r>
            <a:r>
              <a:rPr lang="en-US" sz="800" dirty="0">
                <a:latin typeface="Century" panose="02040604050505020304" pitchFamily="18" charset="0"/>
              </a:rPr>
              <a:t> </a:t>
            </a:r>
          </a:p>
        </p:txBody>
      </p:sp>
    </p:spTree>
    <p:extLst>
      <p:ext uri="{BB962C8B-B14F-4D97-AF65-F5344CB8AC3E}">
        <p14:creationId xmlns:p14="http://schemas.microsoft.com/office/powerpoint/2010/main" val="2774775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31244-4250-E32C-600D-9727C251405C}"/>
              </a:ext>
            </a:extLst>
          </p:cNvPr>
          <p:cNvSpPr/>
          <p:nvPr/>
        </p:nvSpPr>
        <p:spPr>
          <a:xfrm>
            <a:off x="0" y="0"/>
            <a:ext cx="1219200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7</a:t>
            </a:fld>
            <a:endParaRPr lang="en-US"/>
          </a:p>
        </p:txBody>
      </p:sp>
      <p:grpSp>
        <p:nvGrpSpPr>
          <p:cNvPr id="8" name="Group 7">
            <a:extLst>
              <a:ext uri="{FF2B5EF4-FFF2-40B4-BE49-F238E27FC236}">
                <a16:creationId xmlns:a16="http://schemas.microsoft.com/office/drawing/2014/main" id="{3F12D079-E8AB-ABE2-0AA0-2302AFD957FE}"/>
              </a:ext>
            </a:extLst>
          </p:cNvPr>
          <p:cNvGrpSpPr/>
          <p:nvPr/>
        </p:nvGrpSpPr>
        <p:grpSpPr>
          <a:xfrm>
            <a:off x="410807" y="136525"/>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E2946675-4703-181E-31D5-AC0F0EFD6AC8}"/>
              </a:ext>
            </a:extLst>
          </p:cNvPr>
          <p:cNvSpPr txBox="1"/>
          <p:nvPr/>
        </p:nvSpPr>
        <p:spPr>
          <a:xfrm>
            <a:off x="674575" y="106160"/>
            <a:ext cx="9506417" cy="400110"/>
          </a:xfrm>
          <a:prstGeom prst="rect">
            <a:avLst/>
          </a:prstGeom>
          <a:noFill/>
        </p:spPr>
        <p:txBody>
          <a:bodyPr wrap="square" rtlCol="0">
            <a:spAutoFit/>
          </a:bodyPr>
          <a:lstStyle/>
          <a:p>
            <a:r>
              <a:rPr lang="en-US" sz="2000" b="1" i="0" dirty="0">
                <a:solidFill>
                  <a:srgbClr val="C00000"/>
                </a:solidFill>
                <a:effectLst/>
                <a:latin typeface="Open Sans" panose="020B0606030504020204" pitchFamily="34" charset="0"/>
              </a:rPr>
              <a:t>Distribution of electricity generation in India in 2022, by energy source</a:t>
            </a:r>
            <a:endParaRPr lang="en-IN" sz="2000" dirty="0">
              <a:solidFill>
                <a:srgbClr val="C00000"/>
              </a:solidFill>
            </a:endParaRPr>
          </a:p>
        </p:txBody>
      </p:sp>
      <p:grpSp>
        <p:nvGrpSpPr>
          <p:cNvPr id="16" name="Group 15">
            <a:extLst>
              <a:ext uri="{FF2B5EF4-FFF2-40B4-BE49-F238E27FC236}">
                <a16:creationId xmlns:a16="http://schemas.microsoft.com/office/drawing/2014/main" id="{EFA83840-BA47-285D-AD80-E20905B30897}"/>
              </a:ext>
            </a:extLst>
          </p:cNvPr>
          <p:cNvGrpSpPr/>
          <p:nvPr/>
        </p:nvGrpSpPr>
        <p:grpSpPr>
          <a:xfrm>
            <a:off x="2094247" y="1244105"/>
            <a:ext cx="8306960" cy="3282851"/>
            <a:chOff x="974200" y="646344"/>
            <a:chExt cx="8306960" cy="3282851"/>
          </a:xfrm>
        </p:grpSpPr>
        <p:pic>
          <p:nvPicPr>
            <p:cNvPr id="14" name="Picture 13">
              <a:extLst>
                <a:ext uri="{FF2B5EF4-FFF2-40B4-BE49-F238E27FC236}">
                  <a16:creationId xmlns:a16="http://schemas.microsoft.com/office/drawing/2014/main" id="{B0E86CEC-2952-CB75-D269-0A8518A4C957}"/>
                </a:ext>
              </a:extLst>
            </p:cNvPr>
            <p:cNvPicPr>
              <a:picLocks noChangeAspect="1"/>
            </p:cNvPicPr>
            <p:nvPr/>
          </p:nvPicPr>
          <p:blipFill rotWithShape="1">
            <a:blip r:embed="rId2"/>
            <a:srcRect b="48947"/>
            <a:stretch/>
          </p:blipFill>
          <p:spPr>
            <a:xfrm>
              <a:off x="974201" y="646344"/>
              <a:ext cx="8306959" cy="1984310"/>
            </a:xfrm>
            <a:prstGeom prst="rect">
              <a:avLst/>
            </a:prstGeom>
          </p:spPr>
        </p:pic>
        <p:pic>
          <p:nvPicPr>
            <p:cNvPr id="15" name="Picture 14">
              <a:extLst>
                <a:ext uri="{FF2B5EF4-FFF2-40B4-BE49-F238E27FC236}">
                  <a16:creationId xmlns:a16="http://schemas.microsoft.com/office/drawing/2014/main" id="{E2D7095B-3457-166F-BBB3-BCE578599803}"/>
                </a:ext>
              </a:extLst>
            </p:cNvPr>
            <p:cNvPicPr>
              <a:picLocks noChangeAspect="1"/>
            </p:cNvPicPr>
            <p:nvPr/>
          </p:nvPicPr>
          <p:blipFill rotWithShape="1">
            <a:blip r:embed="rId2"/>
            <a:srcRect t="66590"/>
            <a:stretch/>
          </p:blipFill>
          <p:spPr>
            <a:xfrm>
              <a:off x="974200" y="2630654"/>
              <a:ext cx="8306959" cy="1298541"/>
            </a:xfrm>
            <a:prstGeom prst="rect">
              <a:avLst/>
            </a:prstGeom>
          </p:spPr>
        </p:pic>
      </p:grpSp>
      <p:sp>
        <p:nvSpPr>
          <p:cNvPr id="3" name="TextBox 2">
            <a:extLst>
              <a:ext uri="{FF2B5EF4-FFF2-40B4-BE49-F238E27FC236}">
                <a16:creationId xmlns:a16="http://schemas.microsoft.com/office/drawing/2014/main" id="{887900D2-34B2-EE43-2398-00C133473135}"/>
              </a:ext>
            </a:extLst>
          </p:cNvPr>
          <p:cNvSpPr txBox="1"/>
          <p:nvPr/>
        </p:nvSpPr>
        <p:spPr>
          <a:xfrm>
            <a:off x="714263" y="6231967"/>
            <a:ext cx="3467418" cy="389850"/>
          </a:xfrm>
          <a:prstGeom prst="rect">
            <a:avLst/>
          </a:prstGeom>
          <a:noFill/>
        </p:spPr>
        <p:txBody>
          <a:bodyPr wrap="square" rtlCol="0">
            <a:spAutoFit/>
          </a:bodyPr>
          <a:lstStyle/>
          <a:p>
            <a:pPr algn="l">
              <a:spcAft>
                <a:spcPts val="400"/>
              </a:spcAft>
            </a:pPr>
            <a:r>
              <a:rPr lang="en-US" sz="800" dirty="0"/>
              <a:t>Source: </a:t>
            </a:r>
          </a:p>
          <a:p>
            <a:pPr algn="l">
              <a:spcAft>
                <a:spcPts val="400"/>
              </a:spcAft>
            </a:pPr>
            <a:r>
              <a:rPr lang="en-US" sz="800" dirty="0">
                <a:latin typeface="Century" panose="02040604050505020304" pitchFamily="18" charset="0"/>
                <a:hlinkClick r:id="rId3"/>
              </a:rPr>
              <a:t>https://www.iea.org</a:t>
            </a:r>
            <a:r>
              <a:rPr lang="en-US" sz="800" dirty="0">
                <a:latin typeface="Century" panose="02040604050505020304" pitchFamily="18" charset="0"/>
              </a:rPr>
              <a:t> </a:t>
            </a:r>
          </a:p>
        </p:txBody>
      </p:sp>
    </p:spTree>
    <p:extLst>
      <p:ext uri="{BB962C8B-B14F-4D97-AF65-F5344CB8AC3E}">
        <p14:creationId xmlns:p14="http://schemas.microsoft.com/office/powerpoint/2010/main" val="345408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31244-4250-E32C-600D-9727C251405C}"/>
              </a:ext>
            </a:extLst>
          </p:cNvPr>
          <p:cNvSpPr/>
          <p:nvPr/>
        </p:nvSpPr>
        <p:spPr>
          <a:xfrm>
            <a:off x="0" y="0"/>
            <a:ext cx="1219200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endParaRPr lang="en-US" b="0" i="0" dirty="0">
              <a:solidFill>
                <a:srgbClr val="000000"/>
              </a:solidFill>
              <a:effectLst/>
              <a:highlight>
                <a:srgbClr val="FFFFFF"/>
              </a:highlight>
              <a:latin typeface="inherit"/>
            </a:endParaRPr>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8</a:t>
            </a:fld>
            <a:endParaRPr lang="en-US"/>
          </a:p>
        </p:txBody>
      </p:sp>
      <p:grpSp>
        <p:nvGrpSpPr>
          <p:cNvPr id="8" name="Group 7">
            <a:extLst>
              <a:ext uri="{FF2B5EF4-FFF2-40B4-BE49-F238E27FC236}">
                <a16:creationId xmlns:a16="http://schemas.microsoft.com/office/drawing/2014/main" id="{3F12D079-E8AB-ABE2-0AA0-2302AFD957FE}"/>
              </a:ext>
            </a:extLst>
          </p:cNvPr>
          <p:cNvGrpSpPr/>
          <p:nvPr/>
        </p:nvGrpSpPr>
        <p:grpSpPr>
          <a:xfrm>
            <a:off x="410807" y="136525"/>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E2946675-4703-181E-31D5-AC0F0EFD6AC8}"/>
              </a:ext>
            </a:extLst>
          </p:cNvPr>
          <p:cNvSpPr txBox="1"/>
          <p:nvPr/>
        </p:nvSpPr>
        <p:spPr>
          <a:xfrm>
            <a:off x="674575" y="106160"/>
            <a:ext cx="9506417" cy="400110"/>
          </a:xfrm>
          <a:prstGeom prst="rect">
            <a:avLst/>
          </a:prstGeom>
          <a:noFill/>
        </p:spPr>
        <p:txBody>
          <a:bodyPr wrap="square" rtlCol="0">
            <a:spAutoFit/>
          </a:bodyPr>
          <a:lstStyle/>
          <a:p>
            <a:r>
              <a:rPr lang="en-US" sz="2000" b="1" i="0" dirty="0">
                <a:solidFill>
                  <a:srgbClr val="C00000"/>
                </a:solidFill>
                <a:effectLst/>
                <a:latin typeface="Open Sans" panose="020B0606030504020204" pitchFamily="34" charset="0"/>
              </a:rPr>
              <a:t>Total U.S. Green House Gas Emissions in 2014</a:t>
            </a:r>
            <a:endParaRPr lang="en-IN" sz="2000" dirty="0">
              <a:solidFill>
                <a:srgbClr val="C00000"/>
              </a:solidFill>
            </a:endParaRPr>
          </a:p>
        </p:txBody>
      </p:sp>
      <p:pic>
        <p:nvPicPr>
          <p:cNvPr id="2050" name="Picture 2" descr="Pie chart of total U.S. greenhouse gas emissions by economic sector in 2014. 30 percent is from electricity, 26 percent is from transportation, 21 percent is from industry, 12 percent is from commercial and residential, and 9 percent is from agriculture.">
            <a:extLst>
              <a:ext uri="{FF2B5EF4-FFF2-40B4-BE49-F238E27FC236}">
                <a16:creationId xmlns:a16="http://schemas.microsoft.com/office/drawing/2014/main" id="{44FCA449-4FD6-48D8-41A5-9BA6D56390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838"/>
          <a:stretch/>
        </p:blipFill>
        <p:spPr bwMode="auto">
          <a:xfrm>
            <a:off x="897667" y="1414554"/>
            <a:ext cx="3914775" cy="35272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314268-55CD-90DB-9AA4-C1A172FA2243}"/>
              </a:ext>
            </a:extLst>
          </p:cNvPr>
          <p:cNvSpPr txBox="1"/>
          <p:nvPr/>
        </p:nvSpPr>
        <p:spPr>
          <a:xfrm>
            <a:off x="5169024" y="2319804"/>
            <a:ext cx="5963433" cy="1938992"/>
          </a:xfrm>
          <a:prstGeom prst="rect">
            <a:avLst/>
          </a:prstGeom>
          <a:noFill/>
        </p:spPr>
        <p:txBody>
          <a:bodyPr wrap="square" rtlCol="0">
            <a:spAutoFit/>
          </a:bodyPr>
          <a:lstStyle/>
          <a:p>
            <a:pPr algn="just"/>
            <a:r>
              <a:rPr lang="en-US" sz="2000" b="0" i="0" dirty="0">
                <a:solidFill>
                  <a:srgbClr val="000000"/>
                </a:solidFill>
                <a:effectLst/>
                <a:latin typeface="inherit"/>
              </a:rPr>
              <a:t>Global energy-related CO</a:t>
            </a:r>
            <a:r>
              <a:rPr lang="en-US" sz="2000" b="0" i="0" baseline="-25000" dirty="0">
                <a:solidFill>
                  <a:srgbClr val="000000"/>
                </a:solidFill>
                <a:effectLst/>
                <a:latin typeface="inherit"/>
              </a:rPr>
              <a:t>2 </a:t>
            </a:r>
            <a:r>
              <a:rPr lang="en-US" sz="2000" b="0" i="0" dirty="0">
                <a:solidFill>
                  <a:srgbClr val="000000"/>
                </a:solidFill>
                <a:effectLst/>
                <a:latin typeface="inherit"/>
              </a:rPr>
              <a:t>emissions grew by 1.1% in 2023, increasing 410 million tonnes (Mt) to reach a new record high of 37.4 billion tonnes (Gt). This compares with an increase of 490 Mt in 2022 (1.3%). </a:t>
            </a:r>
            <a:r>
              <a:rPr lang="en-US" sz="2000" b="0" i="0" dirty="0">
                <a:solidFill>
                  <a:srgbClr val="C00000"/>
                </a:solidFill>
                <a:effectLst/>
                <a:latin typeface="inherit"/>
              </a:rPr>
              <a:t>Emissions from coal accounted for more than 65%</a:t>
            </a:r>
            <a:r>
              <a:rPr lang="en-US" sz="2000" b="0" i="0" dirty="0">
                <a:solidFill>
                  <a:srgbClr val="000000"/>
                </a:solidFill>
                <a:effectLst/>
                <a:latin typeface="inherit"/>
              </a:rPr>
              <a:t> of the increase in 2023.</a:t>
            </a:r>
            <a:endParaRPr lang="en-IN" sz="2000" dirty="0"/>
          </a:p>
        </p:txBody>
      </p:sp>
      <p:sp>
        <p:nvSpPr>
          <p:cNvPr id="4" name="TextBox 3">
            <a:extLst>
              <a:ext uri="{FF2B5EF4-FFF2-40B4-BE49-F238E27FC236}">
                <a16:creationId xmlns:a16="http://schemas.microsoft.com/office/drawing/2014/main" id="{C624AADE-1D25-5308-35BA-9D1819BC351C}"/>
              </a:ext>
            </a:extLst>
          </p:cNvPr>
          <p:cNvSpPr txBox="1"/>
          <p:nvPr/>
        </p:nvSpPr>
        <p:spPr>
          <a:xfrm>
            <a:off x="714263" y="6231967"/>
            <a:ext cx="3467418" cy="389850"/>
          </a:xfrm>
          <a:prstGeom prst="rect">
            <a:avLst/>
          </a:prstGeom>
          <a:noFill/>
        </p:spPr>
        <p:txBody>
          <a:bodyPr wrap="square" rtlCol="0">
            <a:spAutoFit/>
          </a:bodyPr>
          <a:lstStyle/>
          <a:p>
            <a:pPr algn="l">
              <a:spcAft>
                <a:spcPts val="400"/>
              </a:spcAft>
            </a:pPr>
            <a:r>
              <a:rPr lang="en-US" sz="800" dirty="0"/>
              <a:t>Source: </a:t>
            </a:r>
          </a:p>
          <a:p>
            <a:pPr algn="l">
              <a:spcAft>
                <a:spcPts val="400"/>
              </a:spcAft>
            </a:pPr>
            <a:r>
              <a:rPr lang="en-US" sz="800" dirty="0">
                <a:latin typeface="Century" panose="02040604050505020304" pitchFamily="18" charset="0"/>
                <a:hlinkClick r:id="rId3"/>
              </a:rPr>
              <a:t>https://www.climatechange.Chicago.gov</a:t>
            </a:r>
            <a:r>
              <a:rPr lang="en-US" sz="800" dirty="0">
                <a:latin typeface="Century" panose="02040604050505020304" pitchFamily="18" charset="0"/>
              </a:rPr>
              <a:t> </a:t>
            </a:r>
          </a:p>
        </p:txBody>
      </p:sp>
    </p:spTree>
    <p:extLst>
      <p:ext uri="{BB962C8B-B14F-4D97-AF65-F5344CB8AC3E}">
        <p14:creationId xmlns:p14="http://schemas.microsoft.com/office/powerpoint/2010/main" val="383168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31244-4250-E32C-600D-9727C251405C}"/>
              </a:ext>
            </a:extLst>
          </p:cNvPr>
          <p:cNvSpPr/>
          <p:nvPr/>
        </p:nvSpPr>
        <p:spPr>
          <a:xfrm>
            <a:off x="0" y="0"/>
            <a:ext cx="12192000"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endParaRPr lang="en-US" b="0" i="0" dirty="0">
              <a:solidFill>
                <a:srgbClr val="000000"/>
              </a:solidFill>
              <a:effectLst/>
              <a:highlight>
                <a:srgbClr val="FFFFFF"/>
              </a:highlight>
              <a:latin typeface="inherit"/>
            </a:endParaRPr>
          </a:p>
        </p:txBody>
      </p:sp>
      <p:sp>
        <p:nvSpPr>
          <p:cNvPr id="7" name="Slide Number Placeholder 6">
            <a:extLst>
              <a:ext uri="{FF2B5EF4-FFF2-40B4-BE49-F238E27FC236}">
                <a16:creationId xmlns:a16="http://schemas.microsoft.com/office/drawing/2014/main" id="{ED6CE862-AD91-5E82-2669-D6EA8CCB9361}"/>
              </a:ext>
            </a:extLst>
          </p:cNvPr>
          <p:cNvSpPr>
            <a:spLocks noGrp="1"/>
          </p:cNvSpPr>
          <p:nvPr>
            <p:ph type="sldNum" sz="quarter" idx="12"/>
          </p:nvPr>
        </p:nvSpPr>
        <p:spPr/>
        <p:txBody>
          <a:bodyPr/>
          <a:lstStyle/>
          <a:p>
            <a:fld id="{C68AC1EC-23E2-4F0E-A5A4-674EC8DB954E}" type="slidenum">
              <a:rPr lang="en-US" smtClean="0"/>
              <a:t>9</a:t>
            </a:fld>
            <a:endParaRPr lang="en-US"/>
          </a:p>
        </p:txBody>
      </p:sp>
      <p:grpSp>
        <p:nvGrpSpPr>
          <p:cNvPr id="8" name="Group 7">
            <a:extLst>
              <a:ext uri="{FF2B5EF4-FFF2-40B4-BE49-F238E27FC236}">
                <a16:creationId xmlns:a16="http://schemas.microsoft.com/office/drawing/2014/main" id="{3F12D079-E8AB-ABE2-0AA0-2302AFD957FE}"/>
              </a:ext>
            </a:extLst>
          </p:cNvPr>
          <p:cNvGrpSpPr/>
          <p:nvPr/>
        </p:nvGrpSpPr>
        <p:grpSpPr>
          <a:xfrm>
            <a:off x="410807" y="136525"/>
            <a:ext cx="11370385" cy="6151997"/>
            <a:chOff x="449580" y="329487"/>
            <a:chExt cx="11370385" cy="6151997"/>
          </a:xfrm>
        </p:grpSpPr>
        <p:cxnSp>
          <p:nvCxnSpPr>
            <p:cNvPr id="9" name="Straight Connector 8">
              <a:extLst>
                <a:ext uri="{FF2B5EF4-FFF2-40B4-BE49-F238E27FC236}">
                  <a16:creationId xmlns:a16="http://schemas.microsoft.com/office/drawing/2014/main" id="{760C9025-D195-317E-C223-F92D992E85B6}"/>
                </a:ext>
              </a:extLst>
            </p:cNvPr>
            <p:cNvCxnSpPr>
              <a:cxnSpLocks/>
            </p:cNvCxnSpPr>
            <p:nvPr/>
          </p:nvCxnSpPr>
          <p:spPr>
            <a:xfrm flipV="1">
              <a:off x="753036" y="637598"/>
              <a:ext cx="11066929" cy="2358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BE6C810-46D1-F3C9-7134-F385A66F8BB8}"/>
                </a:ext>
              </a:extLst>
            </p:cNvPr>
            <p:cNvCxnSpPr>
              <a:cxnSpLocks/>
            </p:cNvCxnSpPr>
            <p:nvPr/>
          </p:nvCxnSpPr>
          <p:spPr>
            <a:xfrm>
              <a:off x="449580" y="6173373"/>
              <a:ext cx="1110661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19D3A8C-022B-8182-B1A6-378B63FDD833}"/>
                </a:ext>
              </a:extLst>
            </p:cNvPr>
            <p:cNvCxnSpPr>
              <a:cxnSpLocks/>
            </p:cNvCxnSpPr>
            <p:nvPr/>
          </p:nvCxnSpPr>
          <p:spPr>
            <a:xfrm>
              <a:off x="753036" y="329487"/>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181EB83-38F6-F5F5-A4BA-05C0EAE1FB09}"/>
                </a:ext>
              </a:extLst>
            </p:cNvPr>
            <p:cNvCxnSpPr>
              <a:cxnSpLocks/>
            </p:cNvCxnSpPr>
            <p:nvPr/>
          </p:nvCxnSpPr>
          <p:spPr>
            <a:xfrm>
              <a:off x="11556197" y="637598"/>
              <a:ext cx="0" cy="584388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E2946675-4703-181E-31D5-AC0F0EFD6AC8}"/>
              </a:ext>
            </a:extLst>
          </p:cNvPr>
          <p:cNvSpPr txBox="1"/>
          <p:nvPr/>
        </p:nvSpPr>
        <p:spPr>
          <a:xfrm>
            <a:off x="674575" y="106160"/>
            <a:ext cx="9506417" cy="400110"/>
          </a:xfrm>
          <a:prstGeom prst="rect">
            <a:avLst/>
          </a:prstGeom>
          <a:noFill/>
        </p:spPr>
        <p:txBody>
          <a:bodyPr wrap="square" rtlCol="0">
            <a:spAutoFit/>
          </a:bodyPr>
          <a:lstStyle/>
          <a:p>
            <a:r>
              <a:rPr lang="en-US" sz="2000" b="1" i="0" dirty="0">
                <a:solidFill>
                  <a:srgbClr val="C00000"/>
                </a:solidFill>
                <a:effectLst/>
                <a:latin typeface="Open Sans" panose="020B0606030504020204" pitchFamily="34" charset="0"/>
              </a:rPr>
              <a:t>Negative Impacts of EVs on Environment</a:t>
            </a:r>
            <a:endParaRPr lang="en-IN" sz="2000" dirty="0">
              <a:solidFill>
                <a:srgbClr val="C00000"/>
              </a:solidFill>
            </a:endParaRPr>
          </a:p>
        </p:txBody>
      </p:sp>
      <p:sp>
        <p:nvSpPr>
          <p:cNvPr id="4" name="TextBox 3">
            <a:extLst>
              <a:ext uri="{FF2B5EF4-FFF2-40B4-BE49-F238E27FC236}">
                <a16:creationId xmlns:a16="http://schemas.microsoft.com/office/drawing/2014/main" id="{DFE68954-4509-484B-690F-46ED1282110B}"/>
              </a:ext>
            </a:extLst>
          </p:cNvPr>
          <p:cNvSpPr txBox="1"/>
          <p:nvPr/>
        </p:nvSpPr>
        <p:spPr>
          <a:xfrm>
            <a:off x="1197674" y="592685"/>
            <a:ext cx="10100106" cy="51997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800" b="0" i="0" dirty="0">
                <a:solidFill>
                  <a:srgbClr val="002060"/>
                </a:solidFill>
                <a:effectLst/>
                <a:latin typeface="inter"/>
              </a:rPr>
              <a:t>More rolling blackouts</a:t>
            </a:r>
          </a:p>
          <a:p>
            <a:pPr marL="285750" indent="-285750">
              <a:lnSpc>
                <a:spcPct val="150000"/>
              </a:lnSpc>
              <a:buFont typeface="Arial" panose="020B0604020202020204" pitchFamily="34" charset="0"/>
              <a:buChar char="•"/>
            </a:pPr>
            <a:r>
              <a:rPr lang="en-US" sz="2800" b="0" i="0" dirty="0">
                <a:solidFill>
                  <a:srgbClr val="002060"/>
                </a:solidFill>
                <a:effectLst/>
                <a:latin typeface="inter"/>
              </a:rPr>
              <a:t>Loss of biodiversity, air pollution and decreased freshwater supply</a:t>
            </a:r>
          </a:p>
          <a:p>
            <a:pPr marL="285750" indent="-285750">
              <a:lnSpc>
                <a:spcPct val="150000"/>
              </a:lnSpc>
              <a:buFont typeface="Arial" panose="020B0604020202020204" pitchFamily="34" charset="0"/>
              <a:buChar char="•"/>
            </a:pPr>
            <a:r>
              <a:rPr lang="en-US" sz="2800" b="0" i="0" dirty="0">
                <a:solidFill>
                  <a:srgbClr val="002060"/>
                </a:solidFill>
                <a:effectLst/>
                <a:latin typeface="inter"/>
              </a:rPr>
              <a:t>Mining could cause massive destruction, corrupt an already fragile ecosystem and pillage the country’s natural resources all in the name of “green progress”</a:t>
            </a:r>
          </a:p>
          <a:p>
            <a:pPr marL="285750" indent="-285750">
              <a:lnSpc>
                <a:spcPct val="150000"/>
              </a:lnSpc>
              <a:buFont typeface="Arial" panose="020B0604020202020204" pitchFamily="34" charset="0"/>
              <a:buChar char="•"/>
            </a:pPr>
            <a:r>
              <a:rPr lang="en-US" sz="2800" dirty="0">
                <a:solidFill>
                  <a:srgbClr val="002060"/>
                </a:solidFill>
                <a:latin typeface="inter"/>
              </a:rPr>
              <a:t>EVs battery are not designed to be recycled (recycling methods are still in early stage)</a:t>
            </a:r>
          </a:p>
          <a:p>
            <a:pPr marL="285750" indent="-285750">
              <a:lnSpc>
                <a:spcPct val="150000"/>
              </a:lnSpc>
              <a:buFont typeface="Arial" panose="020B0604020202020204" pitchFamily="34" charset="0"/>
              <a:buChar char="•"/>
            </a:pPr>
            <a:r>
              <a:rPr lang="en-IN" sz="2800" b="0" i="0" dirty="0">
                <a:solidFill>
                  <a:srgbClr val="002060"/>
                </a:solidFill>
                <a:effectLst/>
                <a:latin typeface="inter"/>
              </a:rPr>
              <a:t>buying tires more often</a:t>
            </a:r>
            <a:endParaRPr lang="en-IN" sz="2800" dirty="0">
              <a:solidFill>
                <a:srgbClr val="002060"/>
              </a:solidFill>
            </a:endParaRPr>
          </a:p>
        </p:txBody>
      </p:sp>
      <p:sp>
        <p:nvSpPr>
          <p:cNvPr id="3" name="TextBox 2">
            <a:extLst>
              <a:ext uri="{FF2B5EF4-FFF2-40B4-BE49-F238E27FC236}">
                <a16:creationId xmlns:a16="http://schemas.microsoft.com/office/drawing/2014/main" id="{A7326934-789E-A9F0-FADB-8770AFEE48C7}"/>
              </a:ext>
            </a:extLst>
          </p:cNvPr>
          <p:cNvSpPr txBox="1"/>
          <p:nvPr/>
        </p:nvSpPr>
        <p:spPr>
          <a:xfrm>
            <a:off x="714263" y="6231967"/>
            <a:ext cx="3467418" cy="389850"/>
          </a:xfrm>
          <a:prstGeom prst="rect">
            <a:avLst/>
          </a:prstGeom>
          <a:noFill/>
        </p:spPr>
        <p:txBody>
          <a:bodyPr wrap="square" rtlCol="0">
            <a:spAutoFit/>
          </a:bodyPr>
          <a:lstStyle/>
          <a:p>
            <a:pPr algn="l">
              <a:spcAft>
                <a:spcPts val="400"/>
              </a:spcAft>
            </a:pPr>
            <a:r>
              <a:rPr lang="en-US" sz="800" dirty="0"/>
              <a:t>Source: </a:t>
            </a:r>
          </a:p>
          <a:p>
            <a:pPr algn="l">
              <a:spcAft>
                <a:spcPts val="400"/>
              </a:spcAft>
            </a:pPr>
            <a:r>
              <a:rPr lang="en-US" sz="800" dirty="0">
                <a:latin typeface="Century" panose="02040604050505020304" pitchFamily="18" charset="0"/>
                <a:hlinkClick r:id="rId2"/>
              </a:rPr>
              <a:t>https://www.biofriendlyplanet.com</a:t>
            </a:r>
            <a:r>
              <a:rPr lang="en-US" sz="800" dirty="0">
                <a:latin typeface="Century" panose="02040604050505020304" pitchFamily="18" charset="0"/>
              </a:rPr>
              <a:t> </a:t>
            </a:r>
          </a:p>
        </p:txBody>
      </p:sp>
    </p:spTree>
    <p:extLst>
      <p:ext uri="{BB962C8B-B14F-4D97-AF65-F5344CB8AC3E}">
        <p14:creationId xmlns:p14="http://schemas.microsoft.com/office/powerpoint/2010/main" val="50431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BohoVogue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docProps/app.xml><?xml version="1.0" encoding="utf-8"?>
<Properties xmlns="http://schemas.openxmlformats.org/officeDocument/2006/extended-properties" xmlns:vt="http://schemas.openxmlformats.org/officeDocument/2006/docPropsVTypes">
  <TotalTime>628</TotalTime>
  <Words>593</Words>
  <Application>Microsoft Office PowerPoint</Application>
  <PresentationFormat>Widescreen</PresentationFormat>
  <Paragraphs>71</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adobe-caslon-pro</vt:lpstr>
      <vt:lpstr>Aptos Light</vt:lpstr>
      <vt:lpstr>Arial</vt:lpstr>
      <vt:lpstr>Century</vt:lpstr>
      <vt:lpstr>inherit</vt:lpstr>
      <vt:lpstr>Inter</vt:lpstr>
      <vt:lpstr>Inter</vt:lpstr>
      <vt:lpstr>Open Sans</vt:lpstr>
      <vt:lpstr>Rubik</vt:lpstr>
      <vt:lpstr>source-serif-pro</vt:lpstr>
      <vt:lpstr>Walbaum Display</vt:lpstr>
      <vt:lpstr>BohoVogueVTI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Abhijeet Vaibhav</dc:creator>
  <cp:lastModifiedBy>Abhijeet Vaibhav</cp:lastModifiedBy>
  <cp:revision>7</cp:revision>
  <dcterms:created xsi:type="dcterms:W3CDTF">2024-04-06T14:21:10Z</dcterms:created>
  <dcterms:modified xsi:type="dcterms:W3CDTF">2024-04-09T16:02:26Z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2024-04-06T15:02:07Z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a3108a23-643e-4f47-9de6-9fced4011f7d</vt:lpwstr>
  </property>
  <property fmtid="{D5CDD505-2E9C-101B-9397-08002B2CF9AE}" pid="7" name="MSIP_Label_defa4170-0d19-0005-0004-bc88714345d2_ActionId">
    <vt:lpwstr>300c1a4a-efe0-48a0-b989-bbc730679da6</vt:lpwstr>
  </property>
  <property fmtid="{D5CDD505-2E9C-101B-9397-08002B2CF9AE}" pid="8" name="MSIP_Label_defa4170-0d19-0005-0004-bc88714345d2_ContentBits">
    <vt:lpwstr>0</vt:lpwstr>
  </property>
</Properties>
</file>